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31" r:id="rId4"/>
    <p:sldId id="309" r:id="rId5"/>
    <p:sldId id="343" r:id="rId6"/>
    <p:sldId id="322" r:id="rId7"/>
    <p:sldId id="344" r:id="rId8"/>
    <p:sldId id="317" r:id="rId9"/>
    <p:sldId id="310" r:id="rId10"/>
    <p:sldId id="345" r:id="rId11"/>
    <p:sldId id="318" r:id="rId12"/>
    <p:sldId id="311" r:id="rId13"/>
    <p:sldId id="312" r:id="rId14"/>
    <p:sldId id="313" r:id="rId15"/>
    <p:sldId id="321" r:id="rId16"/>
    <p:sldId id="319" r:id="rId17"/>
    <p:sldId id="346" r:id="rId18"/>
    <p:sldId id="320" r:id="rId19"/>
    <p:sldId id="325" r:id="rId20"/>
    <p:sldId id="314" r:id="rId21"/>
    <p:sldId id="315" r:id="rId22"/>
    <p:sldId id="268" r:id="rId23"/>
    <p:sldId id="279" r:id="rId24"/>
    <p:sldId id="281" r:id="rId25"/>
    <p:sldId id="350" r:id="rId26"/>
    <p:sldId id="351" r:id="rId27"/>
    <p:sldId id="282" r:id="rId28"/>
    <p:sldId id="283" r:id="rId29"/>
    <p:sldId id="285" r:id="rId30"/>
    <p:sldId id="270" r:id="rId31"/>
    <p:sldId id="284" r:id="rId32"/>
    <p:sldId id="290" r:id="rId33"/>
    <p:sldId id="291" r:id="rId34"/>
    <p:sldId id="339" r:id="rId35"/>
    <p:sldId id="336" r:id="rId36"/>
    <p:sldId id="335" r:id="rId37"/>
    <p:sldId id="316" r:id="rId38"/>
    <p:sldId id="338" r:id="rId39"/>
    <p:sldId id="337" r:id="rId40"/>
    <p:sldId id="347" r:id="rId41"/>
    <p:sldId id="352" r:id="rId42"/>
    <p:sldId id="292" r:id="rId43"/>
    <p:sldId id="296" r:id="rId44"/>
    <p:sldId id="297" r:id="rId45"/>
    <p:sldId id="293" r:id="rId46"/>
    <p:sldId id="295" r:id="rId47"/>
    <p:sldId id="298" r:id="rId48"/>
    <p:sldId id="294" r:id="rId49"/>
    <p:sldId id="271" r:id="rId50"/>
    <p:sldId id="276" r:id="rId51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5000"/>
    <a:srgbClr val="0066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9" autoAdjust="0"/>
  </p:normalViewPr>
  <p:slideViewPr>
    <p:cSldViewPr>
      <p:cViewPr varScale="1">
        <p:scale>
          <a:sx n="121" d="100"/>
          <a:sy n="121" d="100"/>
        </p:scale>
        <p:origin x="120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242B-A53E-4CB6-BD39-15141AA97C40}" type="datetimeFigureOut">
              <a:rPr lang="de-DE" smtClean="0"/>
              <a:pPr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BEF6C-CE5D-4F1B-B713-7687549B54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37.jpeg"/><Relationship Id="rId5" Type="http://schemas.openxmlformats.org/officeDocument/2006/relationships/image" Target="../media/image42.jpeg"/><Relationship Id="rId10" Type="http://schemas.openxmlformats.org/officeDocument/2006/relationships/image" Target="../media/image38.jpeg"/><Relationship Id="rId4" Type="http://schemas.openxmlformats.org/officeDocument/2006/relationships/image" Target="../media/image47.jpeg"/><Relationship Id="rId9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285998"/>
            <a:ext cx="7772400" cy="1102519"/>
          </a:xfrm>
        </p:spPr>
        <p:txBody>
          <a:bodyPr/>
          <a:lstStyle/>
          <a:p>
            <a:r>
              <a:rPr lang="de-DE" b="1" dirty="0"/>
              <a:t>96. Gau-Generalversammlung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8728" y="3429006"/>
            <a:ext cx="6400800" cy="1314450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Schützengau </a:t>
            </a:r>
            <a:r>
              <a:rPr lang="de-DE" sz="2800" b="1" dirty="0">
                <a:solidFill>
                  <a:schemeClr val="tx1"/>
                </a:solidFill>
              </a:rPr>
              <a:t>Ammersee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Eching, 23.10.2021</a:t>
            </a:r>
          </a:p>
        </p:txBody>
      </p:sp>
      <p:sp>
        <p:nvSpPr>
          <p:cNvPr id="5" name="Ellipse 4"/>
          <p:cNvSpPr/>
          <p:nvPr/>
        </p:nvSpPr>
        <p:spPr>
          <a:xfrm>
            <a:off x="8715404" y="4822048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Wappen_Eching-2.jpg"/>
          <p:cNvPicPr>
            <a:picLocks noChangeAspect="1"/>
          </p:cNvPicPr>
          <p:nvPr/>
        </p:nvPicPr>
        <p:blipFill>
          <a:blip r:embed="rId3"/>
          <a:srcRect l="5859" t="3807" r="6249" b="12436"/>
          <a:stretch>
            <a:fillRect/>
          </a:stretch>
        </p:blipFill>
        <p:spPr>
          <a:xfrm>
            <a:off x="1000100" y="3571882"/>
            <a:ext cx="1363817" cy="100013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57488" y="2000246"/>
            <a:ext cx="332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Herzlich willkommen zur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285998"/>
            <a:ext cx="242889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Ernst Sedlmayr</a:t>
            </a:r>
          </a:p>
          <a:p>
            <a:r>
              <a:rPr lang="de-DE" b="1" dirty="0">
                <a:solidFill>
                  <a:srgbClr val="005426"/>
                </a:solidFill>
              </a:rPr>
              <a:t>Leo </a:t>
            </a:r>
            <a:r>
              <a:rPr lang="de-DE" b="1" dirty="0" err="1">
                <a:solidFill>
                  <a:srgbClr val="005426"/>
                </a:solidFill>
              </a:rPr>
              <a:t>Gleiser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Helmut </a:t>
            </a:r>
            <a:r>
              <a:rPr lang="de-DE" b="1" dirty="0" err="1">
                <a:solidFill>
                  <a:srgbClr val="005426"/>
                </a:solidFill>
              </a:rPr>
              <a:t>Guhrenz</a:t>
            </a:r>
            <a:endParaRPr lang="de-DE" b="1" dirty="0">
              <a:solidFill>
                <a:srgbClr val="00542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SV       </a:t>
            </a:r>
            <a:r>
              <a:rPr lang="de-DE" sz="1000" b="1" dirty="0">
                <a:solidFill>
                  <a:schemeClr val="bg1">
                    <a:lumMod val="65000"/>
                  </a:schemeClr>
                </a:solidFill>
              </a:rPr>
              <a:t>Seerose Eching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28596" y="3929072"/>
            <a:ext cx="414337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wir stolz auf sie sind.</a:t>
            </a:r>
          </a:p>
        </p:txBody>
      </p:sp>
      <p:pic>
        <p:nvPicPr>
          <p:cNvPr id="8" name="Grafik 7" descr="Wappen_Eching-3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rcRect l="5859" t="3807" r="6249" b="12436"/>
          <a:stretch>
            <a:fillRect/>
          </a:stretch>
        </p:blipFill>
        <p:spPr>
          <a:xfrm>
            <a:off x="8241315" y="1714494"/>
            <a:ext cx="779324" cy="57150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1" grpId="0" uiExpand="1" build="p"/>
      <p:bldP spid="1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35719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Manfred Vogl</a:t>
            </a:r>
          </a:p>
          <a:p>
            <a:r>
              <a:rPr lang="de-DE" b="1" dirty="0">
                <a:solidFill>
                  <a:srgbClr val="005426"/>
                </a:solidFill>
              </a:rPr>
              <a:t>Josef Bichler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3900" y="1071552"/>
            <a:ext cx="10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     Schmied von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Kochel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Greifenberg</a:t>
            </a:r>
            <a:endParaRPr lang="de-D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Grafik 14" descr="Wappen_Greifenberg-2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8166429" y="1928808"/>
            <a:ext cx="977572" cy="714380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type="subTitle" idx="1"/>
          </p:nvPr>
        </p:nvSpPr>
        <p:spPr>
          <a:xfrm>
            <a:off x="0" y="3429006"/>
            <a:ext cx="4857816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sie es verdienen,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dass wir an sie erinnern.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9" grpId="0" uiExpand="1" build="p"/>
      <p:bldP spid="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Marianne Schreiber</a:t>
            </a:r>
          </a:p>
          <a:p>
            <a:r>
              <a:rPr lang="de-DE" b="1" dirty="0">
                <a:solidFill>
                  <a:srgbClr val="005426"/>
                </a:solidFill>
              </a:rPr>
              <a:t>Gertraud </a:t>
            </a:r>
            <a:r>
              <a:rPr lang="de-DE" b="1" dirty="0" err="1">
                <a:solidFill>
                  <a:srgbClr val="005426"/>
                </a:solidFill>
              </a:rPr>
              <a:t>Wasl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>
                <a:solidFill>
                  <a:srgbClr val="005426"/>
                </a:solidFill>
              </a:rPr>
              <a:t>Ehrenschützenmeister Herbert </a:t>
            </a:r>
            <a:r>
              <a:rPr lang="de-DE" b="1" dirty="0" err="1">
                <a:solidFill>
                  <a:srgbClr val="005426"/>
                </a:solidFill>
              </a:rPr>
              <a:t>Wasl</a:t>
            </a:r>
            <a:endParaRPr lang="de-DE" b="1" dirty="0">
              <a:solidFill>
                <a:srgbClr val="00542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Waldvogel Neu-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Greifenberg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28596" y="3929072"/>
            <a:ext cx="414337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wir stolz auf sie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9" grpId="0" uiExpand="1" build="p"/>
      <p:bldP spid="9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>
                <a:solidFill>
                  <a:srgbClr val="005426"/>
                </a:solidFill>
              </a:rPr>
              <a:t>Hermann </a:t>
            </a:r>
            <a:r>
              <a:rPr lang="de-DE" b="1" dirty="0" err="1">
                <a:solidFill>
                  <a:srgbClr val="005426"/>
                </a:solidFill>
              </a:rPr>
              <a:t>Leirer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Rosa </a:t>
            </a:r>
            <a:r>
              <a:rPr lang="de-DE" b="1" dirty="0" err="1">
                <a:solidFill>
                  <a:srgbClr val="005426"/>
                </a:solidFill>
              </a:rPr>
              <a:t>Schnurer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Dietmar Schaal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3900" y="1071553"/>
            <a:ext cx="10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D´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Windachtaler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Obermühlhausen</a:t>
            </a:r>
          </a:p>
        </p:txBody>
      </p:sp>
      <p:pic>
        <p:nvPicPr>
          <p:cNvPr id="8" name="Grafik 7" descr="Wappen Obermühlhausen.jpg"/>
          <p:cNvPicPr>
            <a:picLocks noChangeAspect="1"/>
          </p:cNvPicPr>
          <p:nvPr/>
        </p:nvPicPr>
        <p:blipFill>
          <a:blip r:embed="rId4"/>
          <a:srcRect l="17578" t="18750" r="12111" b="15625"/>
          <a:stretch>
            <a:fillRect/>
          </a:stretch>
        </p:blipFill>
        <p:spPr>
          <a:xfrm>
            <a:off x="8215338" y="1571618"/>
            <a:ext cx="857224" cy="1000132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285720" y="3857616"/>
            <a:ext cx="485781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sie ein Teil von uns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4" grpId="0" uiExpand="1" build="p"/>
      <p:bldP spid="14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1000114"/>
            <a:ext cx="4857752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Ingeborg Spicker</a:t>
            </a:r>
          </a:p>
          <a:p>
            <a:r>
              <a:rPr lang="de-DE" b="1" dirty="0">
                <a:solidFill>
                  <a:srgbClr val="005426"/>
                </a:solidFill>
              </a:rPr>
              <a:t>Erika Streicher</a:t>
            </a:r>
          </a:p>
          <a:p>
            <a:r>
              <a:rPr lang="de-DE" b="1" dirty="0">
                <a:solidFill>
                  <a:srgbClr val="005426"/>
                </a:solidFill>
              </a:rPr>
              <a:t>Heidi Groß</a:t>
            </a:r>
          </a:p>
          <a:p>
            <a:r>
              <a:rPr lang="de-DE" b="1" dirty="0">
                <a:solidFill>
                  <a:srgbClr val="005426"/>
                </a:solidFill>
              </a:rPr>
              <a:t>Erich Klotz</a:t>
            </a:r>
          </a:p>
          <a:p>
            <a:r>
              <a:rPr lang="de-DE" b="1" dirty="0">
                <a:solidFill>
                  <a:srgbClr val="005426"/>
                </a:solidFill>
              </a:rPr>
              <a:t>Erhard </a:t>
            </a:r>
            <a:r>
              <a:rPr lang="de-DE" b="1" dirty="0" err="1">
                <a:solidFill>
                  <a:srgbClr val="005426"/>
                </a:solidFill>
              </a:rPr>
              <a:t>Zatocil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Achim Mahl</a:t>
            </a:r>
          </a:p>
          <a:p>
            <a:r>
              <a:rPr lang="de-DE" b="1" dirty="0">
                <a:solidFill>
                  <a:srgbClr val="005426"/>
                </a:solidFill>
              </a:rPr>
              <a:t>Josef </a:t>
            </a:r>
            <a:r>
              <a:rPr lang="de-DE" b="1" dirty="0" err="1">
                <a:solidFill>
                  <a:srgbClr val="005426"/>
                </a:solidFill>
              </a:rPr>
              <a:t>Höpfl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Ehrenschützenmeister Franz Rother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SV  Edelweiß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Pflaumdorf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type="subTitle" idx="1"/>
          </p:nvPr>
        </p:nvSpPr>
        <p:spPr>
          <a:xfrm>
            <a:off x="0" y="3429006"/>
            <a:ext cx="4857816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sie es verdienen,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dass wir an sie erinnern.</a:t>
            </a:r>
          </a:p>
        </p:txBody>
      </p:sp>
      <p:pic>
        <p:nvPicPr>
          <p:cNvPr id="8" name="Grafik 7" descr="Wappen_Pflaumdorf-2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8286776" y="1714494"/>
            <a:ext cx="721384" cy="71438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1" grpId="0" uiExpand="1" build="p"/>
      <p:bldP spid="11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1571618"/>
            <a:ext cx="3357586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1600" b="1" dirty="0">
                <a:solidFill>
                  <a:srgbClr val="005426"/>
                </a:solidFill>
              </a:rPr>
              <a:t>Ernst Sedlmayr</a:t>
            </a:r>
          </a:p>
          <a:p>
            <a:r>
              <a:rPr lang="de-DE" sz="1600" b="1" dirty="0">
                <a:solidFill>
                  <a:srgbClr val="005426"/>
                </a:solidFill>
              </a:rPr>
              <a:t>Winfried Fiedler</a:t>
            </a:r>
          </a:p>
          <a:p>
            <a:r>
              <a:rPr lang="de-DE" sz="1600" b="1" dirty="0">
                <a:solidFill>
                  <a:srgbClr val="005426"/>
                </a:solidFill>
              </a:rPr>
              <a:t>Franz </a:t>
            </a:r>
            <a:r>
              <a:rPr lang="de-DE" sz="1600" b="1" dirty="0" err="1">
                <a:solidFill>
                  <a:srgbClr val="005426"/>
                </a:solidFill>
              </a:rPr>
              <a:t>Grenzebach</a:t>
            </a:r>
            <a:endParaRPr lang="de-DE" sz="1600" b="1" dirty="0">
              <a:solidFill>
                <a:srgbClr val="005426"/>
              </a:solidFill>
            </a:endParaRPr>
          </a:p>
          <a:p>
            <a:r>
              <a:rPr lang="de-DE" sz="1600" b="1" dirty="0">
                <a:solidFill>
                  <a:srgbClr val="005426"/>
                </a:solidFill>
              </a:rPr>
              <a:t>Hermann Schmid</a:t>
            </a:r>
          </a:p>
          <a:p>
            <a:r>
              <a:rPr lang="de-DE" sz="1600" b="1" dirty="0">
                <a:solidFill>
                  <a:srgbClr val="005426"/>
                </a:solidFill>
              </a:rPr>
              <a:t>Ludwig </a:t>
            </a:r>
            <a:r>
              <a:rPr lang="de-DE" sz="1600" b="1" dirty="0" err="1">
                <a:solidFill>
                  <a:srgbClr val="005426"/>
                </a:solidFill>
              </a:rPr>
              <a:t>Wegele</a:t>
            </a:r>
            <a:endParaRPr lang="de-DE" sz="1600" b="1" dirty="0">
              <a:solidFill>
                <a:srgbClr val="005426"/>
              </a:solidFill>
            </a:endParaRPr>
          </a:p>
          <a:p>
            <a:r>
              <a:rPr lang="de-DE" sz="1600" b="1" dirty="0">
                <a:solidFill>
                  <a:srgbClr val="005426"/>
                </a:solidFill>
              </a:rPr>
              <a:t>Georg Berchtold</a:t>
            </a:r>
          </a:p>
          <a:p>
            <a:r>
              <a:rPr lang="de-DE" sz="1600" b="1" dirty="0">
                <a:solidFill>
                  <a:srgbClr val="005426"/>
                </a:solidFill>
              </a:rPr>
              <a:t>Josef </a:t>
            </a:r>
            <a:r>
              <a:rPr lang="de-DE" sz="1600" b="1" dirty="0" err="1">
                <a:solidFill>
                  <a:srgbClr val="005426"/>
                </a:solidFill>
              </a:rPr>
              <a:t>Tafertshofer</a:t>
            </a:r>
            <a:endParaRPr lang="de-DE" sz="1600" b="1" dirty="0">
              <a:solidFill>
                <a:srgbClr val="005426"/>
              </a:solidFill>
            </a:endParaRPr>
          </a:p>
          <a:p>
            <a:r>
              <a:rPr lang="de-DE" sz="1600" b="1" dirty="0">
                <a:solidFill>
                  <a:srgbClr val="005426"/>
                </a:solidFill>
              </a:rPr>
              <a:t>Georg Kienle</a:t>
            </a:r>
          </a:p>
          <a:p>
            <a:r>
              <a:rPr lang="de-DE" sz="1600" b="1" dirty="0">
                <a:solidFill>
                  <a:srgbClr val="005426"/>
                </a:solidFill>
              </a:rPr>
              <a:t>Monika </a:t>
            </a:r>
            <a:r>
              <a:rPr lang="de-DE" sz="1600" b="1" dirty="0" err="1">
                <a:solidFill>
                  <a:srgbClr val="005426"/>
                </a:solidFill>
              </a:rPr>
              <a:t>Huttner</a:t>
            </a:r>
            <a:endParaRPr lang="de-DE" sz="1600" b="1" dirty="0">
              <a:solidFill>
                <a:srgbClr val="00542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43900" y="1071553"/>
            <a:ext cx="10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     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Raisting</a:t>
            </a:r>
            <a:endParaRPr lang="de-D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Grafik 7" descr="Wappen_Raisting-4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8358214" y="1571618"/>
            <a:ext cx="611192" cy="785818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428596" y="3929072"/>
            <a:ext cx="414337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wir stolz auf sie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9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4" grpId="0" uiExpand="1" build="p"/>
      <p:bldP spid="1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Herbert Blank</a:t>
            </a:r>
          </a:p>
          <a:p>
            <a:r>
              <a:rPr lang="de-DE" b="1" dirty="0">
                <a:solidFill>
                  <a:srgbClr val="005426"/>
                </a:solidFill>
              </a:rPr>
              <a:t>Helmut Rupp</a:t>
            </a:r>
          </a:p>
          <a:p>
            <a:r>
              <a:rPr lang="de-DE" b="1" dirty="0">
                <a:solidFill>
                  <a:srgbClr val="005426"/>
                </a:solidFill>
              </a:rPr>
              <a:t>Josef Kremser</a:t>
            </a:r>
          </a:p>
          <a:p>
            <a:r>
              <a:rPr lang="de-DE" b="1" dirty="0">
                <a:solidFill>
                  <a:srgbClr val="005426"/>
                </a:solidFill>
              </a:rPr>
              <a:t>Margit Herrmann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 Hubertus Rott</a:t>
            </a:r>
          </a:p>
        </p:txBody>
      </p:sp>
      <p:pic>
        <p:nvPicPr>
          <p:cNvPr id="8" name="Grafik 7" descr="Wappen_Rott-2.jpg"/>
          <p:cNvPicPr>
            <a:picLocks noChangeAspect="1"/>
          </p:cNvPicPr>
          <p:nvPr/>
        </p:nvPicPr>
        <p:blipFill>
          <a:blip r:embed="rId4" cstate="print">
            <a:lum bright="-2000"/>
          </a:blip>
          <a:stretch>
            <a:fillRect/>
          </a:stretch>
        </p:blipFill>
        <p:spPr>
          <a:xfrm>
            <a:off x="8215308" y="1714495"/>
            <a:ext cx="857256" cy="857256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57158" y="3857616"/>
            <a:ext cx="485781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sie ein Teil von uns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1" grpId="0" uiExpand="1" build="p"/>
      <p:bldP spid="11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000246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Johann Stadler sen.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3868" y="1071552"/>
            <a:ext cx="1000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bg1">
                    <a:lumMod val="65000"/>
                  </a:schemeClr>
                </a:solidFill>
              </a:rPr>
              <a:t>SG            Diana Schondorf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type="subTitle" idx="1"/>
          </p:nvPr>
        </p:nvSpPr>
        <p:spPr>
          <a:xfrm>
            <a:off x="0" y="3429006"/>
            <a:ext cx="4857816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sie es verdienen,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dass wir an sie erinnern.</a:t>
            </a:r>
          </a:p>
        </p:txBody>
      </p:sp>
      <p:pic>
        <p:nvPicPr>
          <p:cNvPr id="8" name="Grafik 7" descr="Wappen_Schondor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1643056"/>
            <a:ext cx="630937" cy="70104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000246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Annemarie </a:t>
            </a:r>
            <a:r>
              <a:rPr lang="de-DE" b="1" dirty="0" err="1">
                <a:solidFill>
                  <a:srgbClr val="005426"/>
                </a:solidFill>
              </a:rPr>
              <a:t>Granninger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Alois Waldegger</a:t>
            </a:r>
          </a:p>
          <a:p>
            <a:r>
              <a:rPr lang="de-DE" b="1" dirty="0">
                <a:solidFill>
                  <a:srgbClr val="005426"/>
                </a:solidFill>
              </a:rPr>
              <a:t>Hans-Peter Albert</a:t>
            </a:r>
          </a:p>
          <a:p>
            <a:r>
              <a:rPr lang="de-DE" b="1" dirty="0">
                <a:solidFill>
                  <a:srgbClr val="005426"/>
                </a:solidFill>
              </a:rPr>
              <a:t>Georg Berchtold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3868" y="1071552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bg1">
                    <a:lumMod val="65000"/>
                  </a:schemeClr>
                </a:solidFill>
              </a:rPr>
              <a:t>Burgschützen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St.Georgen</a:t>
            </a:r>
            <a:endParaRPr lang="de-DE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Grafik 12" descr="Wappen_St.Georgen-2.jpg"/>
          <p:cNvPicPr>
            <a:picLocks noChangeAspect="1"/>
          </p:cNvPicPr>
          <p:nvPr/>
        </p:nvPicPr>
        <p:blipFill>
          <a:blip r:embed="rId4" cstate="print">
            <a:lum bright="-2000"/>
          </a:blip>
          <a:srcRect l="1562" r="65625"/>
          <a:stretch>
            <a:fillRect/>
          </a:stretch>
        </p:blipFill>
        <p:spPr>
          <a:xfrm>
            <a:off x="8215338" y="1571618"/>
            <a:ext cx="853258" cy="857256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type="subTitle" idx="1"/>
          </p:nvPr>
        </p:nvSpPr>
        <p:spPr>
          <a:xfrm>
            <a:off x="71406" y="3857616"/>
            <a:ext cx="4857816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wir stolz auf sie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1" grpId="0" uiExpand="1" build="p"/>
      <p:bldP spid="11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Wilhelm Frey</a:t>
            </a:r>
          </a:p>
          <a:p>
            <a:r>
              <a:rPr lang="de-DE" b="1" dirty="0">
                <a:solidFill>
                  <a:srgbClr val="005426"/>
                </a:solidFill>
              </a:rPr>
              <a:t>Engelbert Ziegler</a:t>
            </a:r>
          </a:p>
          <a:p>
            <a:r>
              <a:rPr lang="de-DE" b="1" dirty="0">
                <a:solidFill>
                  <a:srgbClr val="005426"/>
                </a:solidFill>
              </a:rPr>
              <a:t>Josef </a:t>
            </a:r>
            <a:r>
              <a:rPr lang="de-DE" b="1" dirty="0" err="1">
                <a:solidFill>
                  <a:srgbClr val="005426"/>
                </a:solidFill>
              </a:rPr>
              <a:t>Heinzemann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Martin Hirschauer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Tell –</a:t>
            </a:r>
            <a:r>
              <a:rPr lang="de-DE" sz="1050" b="1" dirty="0">
                <a:solidFill>
                  <a:schemeClr val="bg1">
                    <a:lumMod val="65000"/>
                  </a:schemeClr>
                </a:solidFill>
              </a:rPr>
              <a:t>Bergschützen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050" b="1" dirty="0" err="1">
                <a:solidFill>
                  <a:schemeClr val="bg1">
                    <a:lumMod val="65000"/>
                  </a:schemeClr>
                </a:solidFill>
              </a:rPr>
              <a:t>Windach</a:t>
            </a:r>
            <a:endParaRPr lang="de-DE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type="subTitle" idx="1"/>
          </p:nvPr>
        </p:nvSpPr>
        <p:spPr>
          <a:xfrm>
            <a:off x="285720" y="3929072"/>
            <a:ext cx="4857816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sie ein Teil von uns sind.</a:t>
            </a:r>
          </a:p>
        </p:txBody>
      </p:sp>
      <p:pic>
        <p:nvPicPr>
          <p:cNvPr id="1026" name="Bild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785932"/>
            <a:ext cx="642942" cy="5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uiExpand="1" build="allAtOnce"/>
      <p:bldP spid="10" grpId="0" build="allAtOnce"/>
      <p:bldP spid="9" grpId="0" uiExpand="1" build="p"/>
      <p:bldP spid="9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de-DE" sz="2200" b="1" dirty="0"/>
              <a:t>1. Verlesen der Tagesordnung</a:t>
            </a:r>
          </a:p>
          <a:p>
            <a:r>
              <a:rPr lang="de-DE" sz="2200" dirty="0"/>
              <a:t>2. Totengedenken</a:t>
            </a:r>
          </a:p>
          <a:p>
            <a:r>
              <a:rPr lang="de-DE" sz="2200" dirty="0"/>
              <a:t>3. Grußworte</a:t>
            </a:r>
          </a:p>
          <a:p>
            <a:r>
              <a:rPr lang="de-DE" sz="2200" dirty="0"/>
              <a:t>4. Rückblick der Gauschützenmeisterin</a:t>
            </a:r>
          </a:p>
          <a:p>
            <a:r>
              <a:rPr lang="de-DE" sz="2200" dirty="0"/>
              <a:t>5. Rückblick des Gausportleiters</a:t>
            </a:r>
          </a:p>
          <a:p>
            <a:r>
              <a:rPr lang="de-DE" sz="2200" dirty="0"/>
              <a:t>6. Rückblick des Gaujugendleiters</a:t>
            </a:r>
          </a:p>
          <a:p>
            <a:r>
              <a:rPr lang="de-DE" sz="2200" dirty="0"/>
              <a:t>7. Bericht der Gauschatzmeister </a:t>
            </a:r>
            <a:endParaRPr lang="de-DE" sz="2200" b="1" dirty="0">
              <a:solidFill>
                <a:srgbClr val="FF0000"/>
              </a:solidFill>
            </a:endParaRPr>
          </a:p>
          <a:p>
            <a:r>
              <a:rPr lang="de-DE" sz="2200" dirty="0"/>
              <a:t>8. Bericht der Kassenprüfer </a:t>
            </a:r>
            <a:endParaRPr lang="de-DE" sz="2200" b="1" dirty="0">
              <a:solidFill>
                <a:srgbClr val="FF0000"/>
              </a:solidFill>
            </a:endParaRPr>
          </a:p>
          <a:p>
            <a:r>
              <a:rPr lang="de-DE" sz="2200" dirty="0"/>
              <a:t>9. Entlastung der Gauvorstandschaft </a:t>
            </a:r>
          </a:p>
          <a:p>
            <a:r>
              <a:rPr lang="de-DE" sz="2200" dirty="0"/>
              <a:t>10. Ehrungen</a:t>
            </a:r>
          </a:p>
          <a:p>
            <a:r>
              <a:rPr lang="de-DE" sz="2200" dirty="0"/>
              <a:t>11. Erfahrungsbericht der Olympia- EM- und WM- Teilnehmerin </a:t>
            </a:r>
          </a:p>
          <a:p>
            <a:pPr>
              <a:buNone/>
            </a:pPr>
            <a:r>
              <a:rPr lang="de-DE" sz="2200" dirty="0"/>
              <a:t>            Monika Karsch</a:t>
            </a:r>
          </a:p>
          <a:p>
            <a:r>
              <a:rPr lang="de-DE" sz="2200" dirty="0"/>
              <a:t>12. Wünsche, Anträge und Anregungen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Gau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1"/>
            <a:ext cx="1000132" cy="114064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43174" y="4714890"/>
            <a:ext cx="463909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Genehmigung der Änderung der Tagesordnung</a:t>
            </a:r>
          </a:p>
        </p:txBody>
      </p:sp>
      <p:sp>
        <p:nvSpPr>
          <p:cNvPr id="11" name="Ellipse 10"/>
          <p:cNvSpPr/>
          <p:nvPr/>
        </p:nvSpPr>
        <p:spPr>
          <a:xfrm>
            <a:off x="8715404" y="487562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dvAuto="2000"/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8" cy="48577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71406" y="2786064"/>
            <a:ext cx="5400700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wir sie so sehr vermissen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und nichts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wird das jemals ändern.</a:t>
            </a:r>
          </a:p>
        </p:txBody>
      </p:sp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1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lum bright="-2000" contrast="-2000"/>
          </a:blip>
          <a:srcRect/>
          <a:stretch>
            <a:fillRect/>
          </a:stretch>
        </p:blipFill>
        <p:spPr bwMode="auto">
          <a:xfrm>
            <a:off x="571472" y="142858"/>
            <a:ext cx="2628902" cy="183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 descr="Wappen_Weilhei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1643056"/>
            <a:ext cx="686488" cy="8572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15338" y="1142990"/>
            <a:ext cx="928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SchützengauWeilheim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rbemo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14296"/>
            <a:ext cx="7480579" cy="4714908"/>
          </a:xfrm>
          <a:prstGeom prst="rect">
            <a:avLst/>
          </a:prstGeom>
          <a:solidFill>
            <a:srgbClr val="005000"/>
          </a:solidFill>
        </p:spPr>
      </p:pic>
      <p:sp>
        <p:nvSpPr>
          <p:cNvPr id="4" name="Ellipse 3"/>
          <p:cNvSpPr/>
          <p:nvPr/>
        </p:nvSpPr>
        <p:spPr>
          <a:xfrm>
            <a:off x="8786842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142844" y="350044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stillem Gedenken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unsere</a:t>
            </a:r>
            <a:r>
              <a:rPr kumimoji="0" lang="de-DE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verstorbenen Mitglieder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858280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marL="514350" indent="-514350"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marL="514350" indent="-514350"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r>
              <a:rPr lang="de-DE" b="1" dirty="0">
                <a:solidFill>
                  <a:schemeClr val="tx1"/>
                </a:solidFill>
              </a:rPr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786842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65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3. Grußworte</a:t>
            </a:r>
          </a:p>
          <a:p>
            <a:r>
              <a:rPr lang="de-DE" b="1" dirty="0">
                <a:solidFill>
                  <a:schemeClr val="tx1"/>
                </a:solidFill>
              </a:rPr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858280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4. Rückblick der Gauschützenmeisterin</a:t>
            </a:r>
          </a:p>
          <a:p>
            <a:r>
              <a:rPr lang="de-DE" b="1" dirty="0">
                <a:solidFill>
                  <a:schemeClr val="tx1"/>
                </a:solidFill>
              </a:rPr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43438" y="2428874"/>
            <a:ext cx="3000396" cy="1143008"/>
          </a:xfrm>
          <a:prstGeom prst="rect">
            <a:avLst/>
          </a:prstGeom>
          <a:solidFill>
            <a:srgbClr val="0099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500166" y="2357436"/>
            <a:ext cx="2714644" cy="121444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Meisterschaftskonzept des BSSB für 2022</a:t>
            </a:r>
          </a:p>
        </p:txBody>
      </p:sp>
      <p:sp>
        <p:nvSpPr>
          <p:cNvPr id="4" name="Ellipse 3"/>
          <p:cNvSpPr/>
          <p:nvPr/>
        </p:nvSpPr>
        <p:spPr>
          <a:xfrm>
            <a:off x="8786842" y="71436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357290" y="3850838"/>
            <a:ext cx="6215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/>
              <a:t>Teilnahme </a:t>
            </a:r>
            <a:r>
              <a:rPr lang="de-DE" sz="2200" b="1" dirty="0" err="1"/>
              <a:t>muß</a:t>
            </a:r>
            <a:r>
              <a:rPr lang="de-DE" sz="2200" b="1" dirty="0"/>
              <a:t> ZWINGEND in Präsenz erfolgen</a:t>
            </a:r>
          </a:p>
          <a:p>
            <a:r>
              <a:rPr lang="de-DE" sz="2800" b="1" dirty="0"/>
              <a:t>	- </a:t>
            </a:r>
            <a:r>
              <a:rPr lang="de-DE" sz="2000" b="1" dirty="0"/>
              <a:t>Kein Vorschießen möglich</a:t>
            </a:r>
          </a:p>
          <a:p>
            <a:pPr lvl="1"/>
            <a:r>
              <a:rPr lang="de-DE" sz="2000" b="1" dirty="0"/>
              <a:t>	</a:t>
            </a:r>
            <a:r>
              <a:rPr lang="de-DE" sz="2800" b="1" dirty="0"/>
              <a:t>-</a:t>
            </a:r>
            <a:r>
              <a:rPr lang="de-DE" sz="2000" b="1" dirty="0"/>
              <a:t> Keine ZIS-Meldung möglich</a:t>
            </a:r>
          </a:p>
        </p:txBody>
      </p:sp>
      <p:sp>
        <p:nvSpPr>
          <p:cNvPr id="7" name="Rechteck 6"/>
          <p:cNvSpPr/>
          <p:nvPr/>
        </p:nvSpPr>
        <p:spPr>
          <a:xfrm>
            <a:off x="642910" y="1071552"/>
            <a:ext cx="85010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Für die verschiedenen Disziplinen gibt es jeweils nur		  			</a:t>
            </a:r>
            <a:r>
              <a:rPr lang="de-DE" sz="2600" b="1" u="sng" dirty="0"/>
              <a:t>EINE MELDE-EBENE</a:t>
            </a:r>
            <a:r>
              <a:rPr lang="de-DE" sz="2600" b="1" dirty="0"/>
              <a:t> 				    </a:t>
            </a:r>
            <a:r>
              <a:rPr lang="de-DE" sz="2400" b="1" dirty="0"/>
              <a:t>zur Teilnahme an der Bayerischen Meisterschaft !</a:t>
            </a:r>
          </a:p>
        </p:txBody>
      </p:sp>
      <p:sp>
        <p:nvSpPr>
          <p:cNvPr id="8" name="Rechteck 7"/>
          <p:cNvSpPr/>
          <p:nvPr/>
        </p:nvSpPr>
        <p:spPr>
          <a:xfrm>
            <a:off x="1928794" y="2500312"/>
            <a:ext cx="467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Entweder :         /            Oder :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71604" y="3000378"/>
            <a:ext cx="261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GAU-Meisterschaft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43372" y="300037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 /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14876" y="3000378"/>
            <a:ext cx="2936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Bezirks-Meisterschaft</a:t>
            </a:r>
          </a:p>
        </p:txBody>
      </p:sp>
      <p:sp>
        <p:nvSpPr>
          <p:cNvPr id="12" name="Ellipse 11"/>
          <p:cNvSpPr/>
          <p:nvPr/>
        </p:nvSpPr>
        <p:spPr>
          <a:xfrm>
            <a:off x="8715404" y="321469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929718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 animBg="1"/>
      <p:bldP spid="4" grpId="1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500166" y="1285866"/>
            <a:ext cx="6000792" cy="128588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571604" y="3214692"/>
            <a:ext cx="6000792" cy="1500198"/>
          </a:xfrm>
          <a:prstGeom prst="rect">
            <a:avLst/>
          </a:prstGeom>
          <a:solidFill>
            <a:srgbClr val="0099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Meldeschluß</a:t>
            </a:r>
            <a:r>
              <a:rPr lang="de-DE" b="1" dirty="0"/>
              <a:t> des Gaues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71670" y="3429006"/>
            <a:ext cx="4606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Für Disziplinen mit Bezirksmeisterschaft :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85984" y="1500180"/>
            <a:ext cx="4224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Für Disziplinen mit Gaumeisterschaft 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71868" y="4000510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22. März 2022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71868" y="2000246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16. Mai 2022</a:t>
            </a:r>
          </a:p>
        </p:txBody>
      </p:sp>
      <p:sp>
        <p:nvSpPr>
          <p:cNvPr id="11" name="Ellipse 10"/>
          <p:cNvSpPr/>
          <p:nvPr/>
        </p:nvSpPr>
        <p:spPr>
          <a:xfrm>
            <a:off x="9001156" y="235743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929718" y="485776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6" grpId="0"/>
      <p:bldP spid="7" grpId="0"/>
      <p:bldP spid="8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r>
              <a:rPr lang="de-DE" b="1" dirty="0">
                <a:solidFill>
                  <a:schemeClr val="tx1"/>
                </a:solidFill>
              </a:rPr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r>
              <a:rPr lang="de-DE" b="1" dirty="0">
                <a:solidFill>
                  <a:schemeClr val="tx1"/>
                </a:solidFill>
              </a:rPr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14282" y="1553759"/>
          <a:ext cx="8715436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Mitgliederstand zum 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01-2019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01-2020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07-2021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Vergleich </a:t>
                      </a:r>
                    </a:p>
                    <a:p>
                      <a:pPr algn="ctr" fontAlgn="b"/>
                      <a:r>
                        <a:rPr lang="de-DE" sz="900" b="1" i="0" u="none" strike="noStrike" dirty="0">
                          <a:latin typeface="Arial"/>
                        </a:rPr>
                        <a:t>19 zu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4282" y="1821652"/>
          <a:ext cx="8715436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Schützenklasse</a:t>
                      </a:r>
                      <a:r>
                        <a:rPr lang="de-DE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und Junioren 1 </a:t>
                      </a:r>
                      <a:r>
                        <a:rPr lang="de-DE" sz="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(19 bis 20 Jahre)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2166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-15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2154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-27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14282" y="2089544"/>
          <a:ext cx="8715436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davon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Damen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699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-8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733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Herren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-7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-54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-61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14282" y="2946800"/>
          <a:ext cx="8715436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Schützenjugend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279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-32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-33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14282" y="3214692"/>
          <a:ext cx="87154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davon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Junioren 2</a:t>
                      </a:r>
                      <a:r>
                        <a:rPr lang="de-DE" sz="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(17 bis 18 Jahre)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-3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-7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Jugend </a:t>
                      </a:r>
                      <a:r>
                        <a:rPr lang="de-DE" sz="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(15 bis 16 Jahre)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-7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- Schüler </a:t>
                      </a:r>
                      <a:r>
                        <a:rPr lang="de-DE" sz="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(12 bis 14 Jahre)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-5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-19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14282" y="4393420"/>
          <a:ext cx="8715436" cy="6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latin typeface="Arial"/>
                        </a:rPr>
                        <a:t>Mitglieder im </a:t>
                      </a:r>
                    </a:p>
                    <a:p>
                      <a:pPr algn="l" fontAlgn="b"/>
                      <a:r>
                        <a:rPr lang="de-DE" sz="1200" b="1" i="0" u="none" strike="noStrike" dirty="0">
                          <a:latin typeface="Arial"/>
                        </a:rPr>
                        <a:t>Schützengau Ammersee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latin typeface="Arial"/>
                        </a:rPr>
                        <a:t>2461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latin typeface="Arial"/>
                        </a:rPr>
                        <a:t>2445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latin typeface="Arial"/>
                        </a:rPr>
                        <a:t>2401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-44</a:t>
                      </a:r>
                      <a:r>
                        <a:rPr lang="de-DE" sz="12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-60</a:t>
                      </a:r>
                      <a:r>
                        <a:rPr lang="de-DE" sz="12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latin typeface="Arial"/>
                        </a:rPr>
                        <a:t> - davon Zweitmitglieder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latin typeface="Arial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latin typeface="Arial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latin typeface="Arial"/>
                        </a:rPr>
                        <a:t>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9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-13</a:t>
                      </a:r>
                      <a:r>
                        <a:rPr lang="de-DE" sz="90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-3</a:t>
                      </a:r>
                      <a:r>
                        <a:rPr lang="de-DE" sz="9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Gaukasse</a:t>
            </a:r>
            <a:br>
              <a:rPr lang="de-DE" dirty="0"/>
            </a:br>
            <a:r>
              <a:rPr lang="de-DE" dirty="0"/>
              <a:t>Kassenbericht 2019 und 2020</a:t>
            </a:r>
          </a:p>
        </p:txBody>
      </p:sp>
      <p:sp>
        <p:nvSpPr>
          <p:cNvPr id="13" name="Ellipse 12"/>
          <p:cNvSpPr/>
          <p:nvPr/>
        </p:nvSpPr>
        <p:spPr>
          <a:xfrm>
            <a:off x="8929718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Gau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1"/>
            <a:ext cx="1000132" cy="1140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42887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65000"/>
                  </a:schemeClr>
                </a:solidFill>
              </a:rPr>
              <a:t>1. Verlesen der Tagesordnung</a:t>
            </a:r>
          </a:p>
          <a:p>
            <a:r>
              <a:rPr lang="de-DE" b="1" dirty="0">
                <a:solidFill>
                  <a:schemeClr val="tx1"/>
                </a:solidFill>
              </a:rPr>
              <a:t>2. Totengedenken</a:t>
            </a:r>
          </a:p>
          <a:p>
            <a:pPr algn="l"/>
            <a:r>
              <a:rPr lang="de-DE" dirty="0"/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/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pPr algn="l"/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8715404" y="4822048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Steuerlicher Abschluss</a:t>
            </a:r>
          </a:p>
        </p:txBody>
      </p:sp>
      <p:sp>
        <p:nvSpPr>
          <p:cNvPr id="7" name="Ellipse 6"/>
          <p:cNvSpPr/>
          <p:nvPr/>
        </p:nvSpPr>
        <p:spPr>
          <a:xfrm>
            <a:off x="8929718" y="5036361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1"/>
            <a:ext cx="1000132" cy="11406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85852" y="1571618"/>
            <a:ext cx="628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Die, alle 3 Jahre, fällige Steuererklärung wurde für 2018 bis 2020 beim Finanzamt eingereicht und ohne Einwände genehmigt.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929718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4. Rückblick der </a:t>
            </a:r>
            <a:r>
              <a:rPr lang="de-DE" dirty="0"/>
              <a:t>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r>
              <a:rPr lang="de-DE" b="1" dirty="0">
                <a:solidFill>
                  <a:schemeClr val="tx1"/>
                </a:solidFill>
              </a:rPr>
              <a:t>8. Bericht der Kassenprüfer für 2019 und 2020</a:t>
            </a:r>
          </a:p>
          <a:p>
            <a:pPr algn="l"/>
            <a:r>
              <a:rPr lang="de-DE" dirty="0"/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929718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8. Bericht der Kassenprüfer für 2019 und 2020</a:t>
            </a:r>
          </a:p>
          <a:p>
            <a:r>
              <a:rPr lang="de-DE" b="1" dirty="0">
                <a:solidFill>
                  <a:schemeClr val="tx1"/>
                </a:solidFill>
              </a:rPr>
              <a:t>9. Entlastung der Gauvorstandschaft für 2019 und 2020</a:t>
            </a:r>
          </a:p>
          <a:p>
            <a:pPr algn="l"/>
            <a:r>
              <a:rPr lang="de-DE" dirty="0"/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4. Rückblick der Gauschützenmeisterin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5. Rückblick des Gausportleiters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6. Rückblick des Gaujugendleiters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7. Bericht der Gauschatzmeister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8. Bericht der Kassenprüfer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9. Entlastung der Gauvorstandschaft für 2019 und 2020</a:t>
            </a:r>
          </a:p>
          <a:p>
            <a:r>
              <a:rPr lang="de-DE" b="1" dirty="0">
                <a:solidFill>
                  <a:schemeClr val="tx1"/>
                </a:solidFill>
              </a:rPr>
              <a:t>10. Ehrungen</a:t>
            </a:r>
          </a:p>
          <a:p>
            <a:pPr algn="l"/>
            <a:r>
              <a:rPr lang="de-DE" dirty="0"/>
              <a:t>11. Erfahrungsbericht der Olympiateilnehmerin Monika Karsch</a:t>
            </a:r>
          </a:p>
          <a:p>
            <a:pPr algn="l"/>
            <a:r>
              <a:rPr lang="de-DE" dirty="0"/>
              <a:t>12. Wünsche, Anträge und Anregungen </a:t>
            </a:r>
          </a:p>
          <a:p>
            <a:pPr algn="l"/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Wir gratulieren zum Jubiläum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142990"/>
            <a:ext cx="8229600" cy="3286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de-DE" b="1" dirty="0"/>
          </a:p>
          <a:p>
            <a:pPr algn="ctr">
              <a:buNone/>
            </a:pPr>
            <a:r>
              <a:rPr lang="de-DE" b="1" dirty="0"/>
              <a:t>600 Jahre </a:t>
            </a:r>
            <a:br>
              <a:rPr lang="de-DE" b="1" dirty="0"/>
            </a:br>
            <a:r>
              <a:rPr lang="de-DE" sz="2400" b="1" dirty="0" err="1"/>
              <a:t>Kgl</a:t>
            </a:r>
            <a:r>
              <a:rPr lang="de-DE" sz="2400" b="1" dirty="0"/>
              <a:t>. </a:t>
            </a:r>
            <a:r>
              <a:rPr lang="de-DE" sz="2400" b="1" dirty="0" err="1"/>
              <a:t>privil</a:t>
            </a:r>
            <a:r>
              <a:rPr lang="de-DE" sz="2400" b="1" dirty="0"/>
              <a:t>. Feuerschützengesellschaft </a:t>
            </a:r>
          </a:p>
          <a:p>
            <a:pPr algn="ctr">
              <a:buNone/>
            </a:pPr>
            <a:r>
              <a:rPr lang="de-DE" sz="2400" b="1" dirty="0"/>
              <a:t>von 1420 </a:t>
            </a:r>
            <a:r>
              <a:rPr lang="de-DE" sz="2400" b="1" dirty="0" err="1"/>
              <a:t>Diessen</a:t>
            </a:r>
            <a:r>
              <a:rPr lang="de-DE" sz="2400" b="1" dirty="0"/>
              <a:t> a. A.</a:t>
            </a:r>
          </a:p>
          <a:p>
            <a:pPr algn="ctr">
              <a:buNone/>
            </a:pPr>
            <a:endParaRPr lang="de-DE" sz="2400" b="1" dirty="0"/>
          </a:p>
          <a:p>
            <a:pPr algn="ctr">
              <a:buNone/>
            </a:pPr>
            <a:endParaRPr lang="de-DE" sz="2400" b="1" dirty="0"/>
          </a:p>
          <a:p>
            <a:pPr algn="ctr">
              <a:buNone/>
            </a:pPr>
            <a:r>
              <a:rPr lang="de-DE" b="1" dirty="0"/>
              <a:t>125 Jahre </a:t>
            </a:r>
            <a:br>
              <a:rPr lang="de-DE" sz="2400" b="1" dirty="0"/>
            </a:br>
            <a:r>
              <a:rPr lang="de-DE" sz="2400" b="1" dirty="0"/>
              <a:t>Schützengesellschaft Adlerhorst </a:t>
            </a:r>
            <a:r>
              <a:rPr lang="de-DE" sz="2400" b="1" dirty="0" err="1"/>
              <a:t>Hechenwang</a:t>
            </a:r>
            <a:endParaRPr lang="de-DE" sz="2400" dirty="0"/>
          </a:p>
        </p:txBody>
      </p:sp>
      <p:sp>
        <p:nvSpPr>
          <p:cNvPr id="4" name="Ellipse 3"/>
          <p:cNvSpPr/>
          <p:nvPr/>
        </p:nvSpPr>
        <p:spPr>
          <a:xfrm>
            <a:off x="8929718" y="200024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9001156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8929718" y="64292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Wappen_FS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785932"/>
            <a:ext cx="777092" cy="107157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Unsere Vereine steigen 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90"/>
            <a:ext cx="8229600" cy="3857652"/>
          </a:xfrm>
        </p:spPr>
        <p:txBody>
          <a:bodyPr>
            <a:normAutofit fontScale="92500" lnSpcReduction="20000"/>
          </a:bodyPr>
          <a:lstStyle/>
          <a:p>
            <a:r>
              <a:rPr lang="de-DE" sz="1700" dirty="0"/>
              <a:t>Von der </a:t>
            </a:r>
            <a:r>
              <a:rPr lang="de-DE" dirty="0" err="1"/>
              <a:t>Kgl</a:t>
            </a:r>
            <a:r>
              <a:rPr lang="de-DE" dirty="0"/>
              <a:t>. </a:t>
            </a:r>
            <a:r>
              <a:rPr lang="de-DE" dirty="0" err="1"/>
              <a:t>privil</a:t>
            </a:r>
            <a:r>
              <a:rPr lang="de-DE" dirty="0"/>
              <a:t>. Feuerschützengesellschaft </a:t>
            </a:r>
            <a:r>
              <a:rPr lang="de-DE" dirty="0" err="1"/>
              <a:t>Diessen</a:t>
            </a:r>
            <a:endParaRPr lang="de-DE" dirty="0"/>
          </a:p>
          <a:p>
            <a:pPr lvl="1"/>
            <a:r>
              <a:rPr lang="de-DE" sz="1700" dirty="0"/>
              <a:t>gratulieren wir  dem  </a:t>
            </a:r>
            <a:r>
              <a:rPr lang="de-DE" dirty="0"/>
              <a:t>Team Luftgewehr</a:t>
            </a:r>
          </a:p>
          <a:p>
            <a:pPr lvl="1">
              <a:buNone/>
            </a:pPr>
            <a:endParaRPr lang="de-DE" sz="1300" dirty="0"/>
          </a:p>
          <a:p>
            <a:pPr lvl="2"/>
            <a:r>
              <a:rPr lang="de-DE" sz="1600" dirty="0"/>
              <a:t>Stephan </a:t>
            </a:r>
            <a:r>
              <a:rPr lang="de-DE" sz="1600" dirty="0" err="1"/>
              <a:t>Sanktjohanser</a:t>
            </a:r>
            <a:endParaRPr lang="de-DE" sz="1600" dirty="0"/>
          </a:p>
          <a:p>
            <a:pPr lvl="2"/>
            <a:r>
              <a:rPr lang="de-DE" sz="1600" dirty="0"/>
              <a:t>Maxi Ulbrich</a:t>
            </a:r>
          </a:p>
          <a:p>
            <a:pPr lvl="2"/>
            <a:r>
              <a:rPr lang="de-DE" sz="1600" dirty="0"/>
              <a:t>Stefan </a:t>
            </a:r>
            <a:r>
              <a:rPr lang="de-DE" sz="1600" dirty="0" err="1"/>
              <a:t>Wadlegger</a:t>
            </a:r>
            <a:endParaRPr lang="de-DE" sz="1600" dirty="0"/>
          </a:p>
          <a:p>
            <a:pPr lvl="2"/>
            <a:r>
              <a:rPr lang="de-DE" sz="1600" dirty="0"/>
              <a:t>Johannes Ulbrich</a:t>
            </a:r>
          </a:p>
          <a:p>
            <a:pPr lvl="2"/>
            <a:r>
              <a:rPr lang="de-DE" sz="1600" dirty="0"/>
              <a:t>Alisa </a:t>
            </a:r>
            <a:r>
              <a:rPr lang="de-DE" sz="1600" dirty="0" err="1"/>
              <a:t>Zirfas</a:t>
            </a:r>
            <a:endParaRPr lang="de-DE" sz="1600" dirty="0"/>
          </a:p>
          <a:p>
            <a:pPr lvl="2"/>
            <a:r>
              <a:rPr lang="de-DE" sz="1200" dirty="0"/>
              <a:t>und</a:t>
            </a:r>
          </a:p>
          <a:p>
            <a:pPr lvl="2"/>
            <a:r>
              <a:rPr lang="de-DE" sz="1600" dirty="0"/>
              <a:t>Eva Maria </a:t>
            </a:r>
            <a:r>
              <a:rPr lang="de-DE" sz="1600" dirty="0" err="1"/>
              <a:t>Stainer</a:t>
            </a:r>
            <a:endParaRPr lang="de-DE" sz="1600" dirty="0"/>
          </a:p>
          <a:p>
            <a:pPr lvl="2"/>
            <a:r>
              <a:rPr lang="de-DE" sz="1200" dirty="0"/>
              <a:t>mit ihrem</a:t>
            </a:r>
          </a:p>
          <a:p>
            <a:pPr lvl="2"/>
            <a:r>
              <a:rPr lang="de-DE" sz="1600" dirty="0"/>
              <a:t>Trainerteam : </a:t>
            </a:r>
            <a:r>
              <a:rPr lang="de-DE" sz="1600" dirty="0" err="1"/>
              <a:t>Lisi</a:t>
            </a:r>
            <a:r>
              <a:rPr lang="de-DE" sz="1600" dirty="0"/>
              <a:t> </a:t>
            </a:r>
            <a:r>
              <a:rPr lang="de-DE" sz="1600" dirty="0" err="1"/>
              <a:t>Stainer</a:t>
            </a:r>
            <a:r>
              <a:rPr lang="de-DE" sz="1600" dirty="0"/>
              <a:t> und Walter </a:t>
            </a:r>
            <a:r>
              <a:rPr lang="de-DE" sz="1600" dirty="0" err="1"/>
              <a:t>Sanktjohanser</a:t>
            </a:r>
            <a:endParaRPr lang="de-DE" sz="1600" dirty="0"/>
          </a:p>
          <a:p>
            <a:pPr lvl="2"/>
            <a:endParaRPr lang="de-DE" sz="1600" dirty="0"/>
          </a:p>
          <a:p>
            <a:pPr lvl="1">
              <a:buNone/>
            </a:pPr>
            <a:r>
              <a:rPr lang="de-DE" sz="3300" b="1" dirty="0"/>
              <a:t>zum Aufstieg in die erste Bundesliga</a:t>
            </a:r>
          </a:p>
          <a:p>
            <a:pPr lvl="2">
              <a:buNone/>
            </a:pPr>
            <a:endParaRPr lang="de-DE" sz="1600" dirty="0"/>
          </a:p>
        </p:txBody>
      </p:sp>
      <p:sp>
        <p:nvSpPr>
          <p:cNvPr id="4" name="Ellipse 3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Wappen_FS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571618"/>
            <a:ext cx="543147" cy="748971"/>
          </a:xfrm>
          <a:prstGeom prst="rect">
            <a:avLst/>
          </a:prstGeom>
        </p:spPr>
      </p:pic>
      <p:pic>
        <p:nvPicPr>
          <p:cNvPr id="1028" name="Picture 4" descr="https://publicdomainvectors.org/photos/Thumbs-Up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357700"/>
            <a:ext cx="425472" cy="423770"/>
          </a:xfrm>
          <a:prstGeom prst="rect">
            <a:avLst/>
          </a:prstGeom>
          <a:noFill/>
        </p:spPr>
      </p:pic>
      <p:pic>
        <p:nvPicPr>
          <p:cNvPr id="9" name="Grafik 8" descr="Diessen.jpg"/>
          <p:cNvPicPr>
            <a:picLocks noChangeAspect="1"/>
          </p:cNvPicPr>
          <p:nvPr/>
        </p:nvPicPr>
        <p:blipFill>
          <a:blip r:embed="rId4" cstate="print"/>
          <a:srcRect l="-3500" t="8000" r="-1125" b="15000"/>
          <a:stretch>
            <a:fillRect/>
          </a:stretch>
        </p:blipFill>
        <p:spPr>
          <a:xfrm>
            <a:off x="3500430" y="2143122"/>
            <a:ext cx="1841152" cy="15001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Unsere Vereine steigen 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1700" dirty="0"/>
              <a:t>Von der </a:t>
            </a:r>
            <a:r>
              <a:rPr lang="de-DE" dirty="0"/>
              <a:t>Schützengesellschaft </a:t>
            </a:r>
            <a:r>
              <a:rPr lang="de-DE" dirty="0" err="1"/>
              <a:t>Raisting</a:t>
            </a:r>
            <a:endParaRPr lang="de-DE" dirty="0"/>
          </a:p>
          <a:p>
            <a:pPr lvl="1"/>
            <a:r>
              <a:rPr lang="de-DE" sz="1700" dirty="0"/>
              <a:t>gratulieren wir dem</a:t>
            </a:r>
            <a:r>
              <a:rPr lang="de-DE" dirty="0"/>
              <a:t> Team Luftpistole</a:t>
            </a:r>
          </a:p>
          <a:p>
            <a:pPr lvl="1"/>
            <a:endParaRPr lang="de-DE" sz="1200" dirty="0"/>
          </a:p>
          <a:p>
            <a:pPr lvl="2"/>
            <a:r>
              <a:rPr lang="de-DE" dirty="0"/>
              <a:t>Ullrich Kranz</a:t>
            </a:r>
          </a:p>
          <a:p>
            <a:pPr lvl="2"/>
            <a:r>
              <a:rPr lang="de-DE" dirty="0"/>
              <a:t>Phillip </a:t>
            </a:r>
            <a:r>
              <a:rPr lang="de-DE" dirty="0" err="1"/>
              <a:t>Mößmer</a:t>
            </a:r>
            <a:endParaRPr lang="de-DE" dirty="0"/>
          </a:p>
          <a:p>
            <a:pPr lvl="2"/>
            <a:r>
              <a:rPr lang="de-DE" dirty="0"/>
              <a:t>Dirk </a:t>
            </a:r>
            <a:r>
              <a:rPr lang="de-DE" dirty="0" err="1"/>
              <a:t>Munker</a:t>
            </a:r>
            <a:endParaRPr lang="de-DE" dirty="0"/>
          </a:p>
          <a:p>
            <a:pPr lvl="2"/>
            <a:r>
              <a:rPr lang="de-DE" dirty="0"/>
              <a:t>Helmut </a:t>
            </a:r>
            <a:r>
              <a:rPr lang="de-DE" dirty="0" err="1"/>
              <a:t>Weichart</a:t>
            </a:r>
            <a:endParaRPr lang="de-DE" dirty="0"/>
          </a:p>
          <a:p>
            <a:pPr lvl="2"/>
            <a:r>
              <a:rPr lang="de-DE" sz="1300" dirty="0"/>
              <a:t>und</a:t>
            </a:r>
          </a:p>
          <a:p>
            <a:pPr lvl="2"/>
            <a:r>
              <a:rPr lang="de-DE" dirty="0"/>
              <a:t>Hermann </a:t>
            </a:r>
            <a:r>
              <a:rPr lang="de-DE" dirty="0" err="1"/>
              <a:t>Illgen</a:t>
            </a:r>
            <a:endParaRPr lang="de-DE" dirty="0"/>
          </a:p>
          <a:p>
            <a:pPr lvl="2">
              <a:buNone/>
            </a:pPr>
            <a:endParaRPr lang="de-DE" dirty="0"/>
          </a:p>
          <a:p>
            <a:pPr lvl="1">
              <a:buNone/>
            </a:pPr>
            <a:r>
              <a:rPr lang="de-DE" sz="3500" b="1" dirty="0"/>
              <a:t>zum Aufstieg in die 2. Bundesliga</a:t>
            </a:r>
          </a:p>
        </p:txBody>
      </p:sp>
      <p:sp>
        <p:nvSpPr>
          <p:cNvPr id="4" name="Ellipse 3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Wappen_Raistin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1428742"/>
            <a:ext cx="777343" cy="857256"/>
          </a:xfrm>
          <a:prstGeom prst="rect">
            <a:avLst/>
          </a:prstGeom>
        </p:spPr>
      </p:pic>
      <p:pic>
        <p:nvPicPr>
          <p:cNvPr id="7" name="Picture 4" descr="https://publicdomainvectors.org/photos/Thumbs-Up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143386"/>
            <a:ext cx="428628" cy="426914"/>
          </a:xfrm>
          <a:prstGeom prst="rect">
            <a:avLst/>
          </a:prstGeom>
          <a:noFill/>
        </p:spPr>
      </p:pic>
      <p:pic>
        <p:nvPicPr>
          <p:cNvPr id="10" name="Grafik 9" descr="Rott-2.jpg"/>
          <p:cNvPicPr>
            <a:picLocks noChangeAspect="1"/>
          </p:cNvPicPr>
          <p:nvPr/>
        </p:nvPicPr>
        <p:blipFill>
          <a:blip r:embed="rId4" cstate="print"/>
          <a:srcRect l="11111" r="7407" b="18518"/>
          <a:stretch>
            <a:fillRect/>
          </a:stretch>
        </p:blipFill>
        <p:spPr>
          <a:xfrm>
            <a:off x="3643306" y="2000246"/>
            <a:ext cx="1571636" cy="1571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Goldene Gams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86050" y="2071684"/>
            <a:ext cx="4976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Frau Regina </a:t>
            </a:r>
            <a:r>
              <a:rPr lang="de-DE" b="1" dirty="0" err="1"/>
              <a:t>Dankel</a:t>
            </a:r>
            <a:r>
              <a:rPr lang="de-DE" b="1" dirty="0"/>
              <a:t>, Martinsschützen </a:t>
            </a:r>
            <a:r>
              <a:rPr lang="de-DE" b="1" dirty="0" err="1"/>
              <a:t>Dettenhofen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Herr Franz </a:t>
            </a:r>
            <a:r>
              <a:rPr lang="de-DE" b="1" dirty="0" err="1"/>
              <a:t>Oefele</a:t>
            </a:r>
            <a:r>
              <a:rPr lang="de-DE" b="1" dirty="0"/>
              <a:t>, Burgschützen </a:t>
            </a:r>
            <a:r>
              <a:rPr lang="de-DE" b="1" dirty="0" err="1"/>
              <a:t>St.Georgen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9001156" y="2285998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8929718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357422" y="3643320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Goldene_Gams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42844" y="1000114"/>
            <a:ext cx="2071702" cy="277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Verdienstnadel des Bezirkes OBB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488" y="2214560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Frau Barbara </a:t>
            </a:r>
            <a:r>
              <a:rPr lang="de-DE" b="1" dirty="0" err="1"/>
              <a:t>Spöttl</a:t>
            </a:r>
            <a:r>
              <a:rPr lang="de-DE" b="1" dirty="0"/>
              <a:t>, SG Diana Schondorf</a:t>
            </a:r>
          </a:p>
        </p:txBody>
      </p:sp>
      <p:sp>
        <p:nvSpPr>
          <p:cNvPr id="7" name="Ellipse 6"/>
          <p:cNvSpPr/>
          <p:nvPr/>
        </p:nvSpPr>
        <p:spPr>
          <a:xfrm>
            <a:off x="8929718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285984" y="342900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415-Int"/>
          <p:cNvPicPr>
            <a:picLocks noChangeAspect="1" noChangeArrowheads="1"/>
          </p:cNvPicPr>
          <p:nvPr/>
        </p:nvPicPr>
        <p:blipFill>
          <a:blip r:embed="rId2">
            <a:lum bright="10000" contrast="28000"/>
          </a:blip>
          <a:srcRect/>
          <a:stretch>
            <a:fillRect/>
          </a:stretch>
        </p:blipFill>
        <p:spPr bwMode="auto">
          <a:xfrm>
            <a:off x="142844" y="1357304"/>
            <a:ext cx="1994593" cy="212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Ehrennadel des BSSB in rot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14612" y="2214560"/>
            <a:ext cx="518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Herr Reinhard Schreiber, Tell-Bergschützen </a:t>
            </a:r>
            <a:r>
              <a:rPr lang="de-DE" b="1" dirty="0" err="1"/>
              <a:t>Windach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8929718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143108" y="342900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rot_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8"/>
            <a:ext cx="1928794" cy="1987353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rbemo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14296"/>
            <a:ext cx="7480579" cy="4714908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142844" y="350044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stillem Gedenken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unsere</a:t>
            </a:r>
            <a:r>
              <a:rPr kumimoji="0" lang="de-DE" sz="28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verstorbenen Mitglieder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2" grpId="1" uiExpan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Große Ehrennadel des DSB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643174" y="2071684"/>
            <a:ext cx="375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Frau Martina Steingruber, SG </a:t>
            </a:r>
            <a:r>
              <a:rPr lang="de-DE" b="1" dirty="0" err="1"/>
              <a:t>Raisting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8929718" y="492920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357422" y="314325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DSB.jpg"/>
          <p:cNvPicPr>
            <a:picLocks noChangeAspect="1"/>
          </p:cNvPicPr>
          <p:nvPr/>
        </p:nvPicPr>
        <p:blipFill>
          <a:blip r:embed="rId2">
            <a:lum bright="2000"/>
          </a:blip>
          <a:srcRect l="22786" t="9766" r="25130" b="12923"/>
          <a:stretch>
            <a:fillRect/>
          </a:stretch>
        </p:blipFill>
        <p:spPr>
          <a:xfrm>
            <a:off x="285720" y="1357304"/>
            <a:ext cx="1949130" cy="192882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Goldfisch.jpg"/>
          <p:cNvPicPr>
            <a:picLocks noChangeAspect="1"/>
          </p:cNvPicPr>
          <p:nvPr/>
        </p:nvPicPr>
        <p:blipFill>
          <a:blip r:embed="rId2" cstate="print">
            <a:lum bright="-1000"/>
          </a:blip>
          <a:srcRect l="15432" t="20833" r="12963" b="37500"/>
          <a:stretch>
            <a:fillRect/>
          </a:stretch>
        </p:blipFill>
        <p:spPr>
          <a:xfrm>
            <a:off x="1214414" y="3571882"/>
            <a:ext cx="966795" cy="1000132"/>
          </a:xfrm>
          <a:prstGeom prst="rect">
            <a:avLst/>
          </a:prstGeom>
        </p:spPr>
      </p:pic>
      <p:pic>
        <p:nvPicPr>
          <p:cNvPr id="23" name="Grafik 22" descr="Silberfisch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rcRect l="12963" t="18055" r="12963" b="36111"/>
          <a:stretch>
            <a:fillRect/>
          </a:stretch>
        </p:blipFill>
        <p:spPr>
          <a:xfrm>
            <a:off x="1214414" y="2214560"/>
            <a:ext cx="928694" cy="1021563"/>
          </a:xfrm>
          <a:prstGeom prst="rect">
            <a:avLst/>
          </a:prstGeom>
        </p:spPr>
      </p:pic>
      <p:pic>
        <p:nvPicPr>
          <p:cNvPr id="22" name="Grafik 21" descr="Bronzefisch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rcRect l="16667" t="15625" r="11110" b="39358"/>
          <a:stretch>
            <a:fillRect/>
          </a:stretch>
        </p:blipFill>
        <p:spPr>
          <a:xfrm>
            <a:off x="1285852" y="884269"/>
            <a:ext cx="942633" cy="10445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Gaufisch</a:t>
            </a:r>
            <a:r>
              <a:rPr lang="de-DE" b="1" dirty="0"/>
              <a:t> des Schützengau Ammersee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14612" y="1285866"/>
            <a:ext cx="596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Chantal </a:t>
            </a:r>
            <a:r>
              <a:rPr lang="de-DE" b="1" dirty="0" err="1"/>
              <a:t>Thisson</a:t>
            </a:r>
            <a:r>
              <a:rPr lang="de-DE" b="1" dirty="0"/>
              <a:t> , Schützengesellschaft Diana Schondorf       </a:t>
            </a:r>
            <a:r>
              <a:rPr lang="de-DE" sz="1200" b="1" dirty="0"/>
              <a:t>WA 720 , </a:t>
            </a:r>
            <a:r>
              <a:rPr lang="de-DE" sz="1200" b="1" dirty="0" err="1"/>
              <a:t>Recurve</a:t>
            </a:r>
            <a:r>
              <a:rPr lang="de-DE" sz="1200" b="1" dirty="0"/>
              <a:t> Juniorinnen , 2. Platz , 502 Ringe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4612" y="2143122"/>
            <a:ext cx="628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Konstantin Kretschmer , Schützengesellschaft Diana Schondorf </a:t>
            </a:r>
            <a:r>
              <a:rPr lang="de-DE" sz="1200" b="1" dirty="0"/>
              <a:t>WA 720 , </a:t>
            </a:r>
            <a:r>
              <a:rPr lang="de-DE" sz="1200" b="1" dirty="0" err="1"/>
              <a:t>Recurve</a:t>
            </a:r>
            <a:r>
              <a:rPr lang="de-DE" sz="1200" b="1" dirty="0"/>
              <a:t> Jugend , 2. Platz , 522 Ringe</a:t>
            </a:r>
          </a:p>
          <a:p>
            <a:endParaRPr lang="de-DE" sz="600" b="1" dirty="0"/>
          </a:p>
          <a:p>
            <a:r>
              <a:rPr lang="de-DE" b="1" dirty="0"/>
              <a:t>Karl </a:t>
            </a:r>
            <a:r>
              <a:rPr lang="de-DE" b="1" dirty="0" err="1"/>
              <a:t>Heinzinger</a:t>
            </a:r>
            <a:r>
              <a:rPr lang="de-DE" b="1" dirty="0"/>
              <a:t> , Schützenverein Seerose Eching                           </a:t>
            </a:r>
            <a:r>
              <a:rPr lang="de-DE" sz="1200" b="1" dirty="0"/>
              <a:t>WA 720 , </a:t>
            </a:r>
            <a:r>
              <a:rPr lang="de-DE" sz="1200" b="1" dirty="0" err="1"/>
              <a:t>Recurve</a:t>
            </a:r>
            <a:r>
              <a:rPr lang="de-DE" sz="1200" b="1" dirty="0"/>
              <a:t> Senioren , 4. Platz , 622 Ringe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14612" y="3419951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Thomas </a:t>
            </a:r>
            <a:r>
              <a:rPr lang="de-DE" b="1" dirty="0" err="1"/>
              <a:t>Flakus</a:t>
            </a:r>
            <a:r>
              <a:rPr lang="de-DE" b="1" dirty="0"/>
              <a:t> , Schützengesellschaft </a:t>
            </a:r>
            <a:r>
              <a:rPr lang="de-DE" b="1" dirty="0" err="1"/>
              <a:t>Raisting</a:t>
            </a:r>
            <a:r>
              <a:rPr lang="de-DE" b="1" dirty="0"/>
              <a:t>                                </a:t>
            </a:r>
            <a:r>
              <a:rPr lang="de-DE" sz="1200" b="1" dirty="0"/>
              <a:t>LP Herren III , 3. Platz , 378 Ringe</a:t>
            </a:r>
          </a:p>
          <a:p>
            <a:endParaRPr lang="de-DE" sz="600" b="1" dirty="0"/>
          </a:p>
          <a:p>
            <a:r>
              <a:rPr lang="de-DE" b="1" dirty="0"/>
              <a:t>David Probst , Schützengesellschaft Ammersee </a:t>
            </a:r>
            <a:r>
              <a:rPr lang="de-DE" b="1" dirty="0" err="1"/>
              <a:t>Utting</a:t>
            </a:r>
            <a:r>
              <a:rPr lang="de-DE" b="1" dirty="0"/>
              <a:t>                  </a:t>
            </a:r>
            <a:r>
              <a:rPr lang="de-DE" sz="1200" b="1" dirty="0"/>
              <a:t>LP Junioren I </a:t>
            </a:r>
            <a:r>
              <a:rPr lang="de-DE" sz="1200" b="1"/>
              <a:t>, 1. </a:t>
            </a:r>
            <a:r>
              <a:rPr lang="de-DE" sz="1200" b="1" dirty="0"/>
              <a:t>Platz ,  575 Ringe</a:t>
            </a:r>
          </a:p>
          <a:p>
            <a:endParaRPr lang="de-DE" sz="600" b="1" dirty="0"/>
          </a:p>
          <a:p>
            <a:r>
              <a:rPr lang="de-DE" b="1" dirty="0"/>
              <a:t>Monika Karsch , Schützengesellschaft Hubertus Rott                     </a:t>
            </a:r>
            <a:r>
              <a:rPr lang="de-DE" sz="1200" b="1" dirty="0"/>
              <a:t>LP Damen 1 , 2. Platz , 234,6 Ringe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8596" y="17144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In Bronze für : </a:t>
            </a:r>
          </a:p>
          <a:p>
            <a:r>
              <a:rPr lang="de-DE" sz="1000" b="1" dirty="0"/>
              <a:t>Bezirksmeisterschaft, Platz 1 bis 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7158" y="3000378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In Silber für : </a:t>
            </a:r>
          </a:p>
          <a:p>
            <a:r>
              <a:rPr lang="de-DE" sz="1000" b="1" dirty="0"/>
              <a:t>Bayerische Meisterschaft, Platz 1 bis 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5720" y="435770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In Gold für :</a:t>
            </a:r>
          </a:p>
          <a:p>
            <a:r>
              <a:rPr lang="de-DE" sz="1000" b="1" dirty="0"/>
              <a:t>Deutsche Meisterschaft, Platz 1 bis 8</a:t>
            </a:r>
          </a:p>
        </p:txBody>
      </p:sp>
      <p:sp>
        <p:nvSpPr>
          <p:cNvPr id="11" name="Ellipse 10"/>
          <p:cNvSpPr/>
          <p:nvPr/>
        </p:nvSpPr>
        <p:spPr>
          <a:xfrm>
            <a:off x="2285984" y="178593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285984" y="314325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357422" y="457201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9001156" y="500064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9001156" y="142874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9001156" y="2285998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9001156" y="2928940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9001156" y="35718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9001156" y="4143386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9001156" y="71436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96. Gau-Generalversammlung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8. Bericht der Kassenprüfer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9. Entlastung der Gauvorstandschaft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10. Ehrungen</a:t>
            </a:r>
          </a:p>
          <a:p>
            <a:r>
              <a:rPr lang="de-DE" b="1" dirty="0">
                <a:solidFill>
                  <a:schemeClr val="tx1"/>
                </a:solidFill>
              </a:rPr>
              <a:t>11. Erfahrungsbericht der Olympia- EM- und WM - Teilnehmerin Monika Karsch</a:t>
            </a:r>
          </a:p>
          <a:p>
            <a:pPr algn="l"/>
            <a:r>
              <a:rPr lang="de-DE" dirty="0"/>
              <a:t>12. Anträge, Wünsche, und Anregungen </a:t>
            </a:r>
          </a:p>
          <a:p>
            <a:pPr algn="l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8858280" y="4929205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on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851659" y="71420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https://monika-karsch.de/</a:t>
            </a:r>
          </a:p>
        </p:txBody>
      </p:sp>
    </p:spTree>
  </p:cSld>
  <p:clrMapOvr>
    <a:masterClrMapping/>
  </p:clrMapOvr>
  <p:transition spd="slow" advClick="0" advTm="10000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on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918" y="0"/>
            <a:ext cx="3428163" cy="5143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86710" y="0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https://monika-karsch.de/</a:t>
            </a:r>
          </a:p>
        </p:txBody>
      </p:sp>
    </p:spTree>
  </p:cSld>
  <p:clrMapOvr>
    <a:masterClrMapping/>
  </p:clrMapOvr>
  <p:transition spd="slow" advClick="0" advTm="10000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Mon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0"/>
            <a:ext cx="7524206" cy="5143500"/>
          </a:xfrm>
          <a:prstGeom prst="rect">
            <a:avLst/>
          </a:prstGeom>
        </p:spPr>
      </p:pic>
      <p:sp>
        <p:nvSpPr>
          <p:cNvPr id="3" name="Textfeld 3"/>
          <p:cNvSpPr txBox="1"/>
          <p:nvPr/>
        </p:nvSpPr>
        <p:spPr>
          <a:xfrm>
            <a:off x="7000892" y="0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https://monika-karsch.de/</a:t>
            </a:r>
          </a:p>
        </p:txBody>
      </p:sp>
    </p:spTree>
  </p:cSld>
  <p:clrMapOvr>
    <a:masterClrMapping/>
  </p:clrMapOvr>
  <p:transition spd="slow" advClick="0" advTm="10000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oni-4.jpg"/>
          <p:cNvPicPr>
            <a:picLocks noChangeAspect="1"/>
          </p:cNvPicPr>
          <p:nvPr/>
        </p:nvPicPr>
        <p:blipFill>
          <a:blip r:embed="rId2"/>
          <a:srcRect l="11078" t="18750" r="14072" b="12500"/>
          <a:stretch>
            <a:fillRect/>
          </a:stretch>
        </p:blipFill>
        <p:spPr>
          <a:xfrm>
            <a:off x="142844" y="71420"/>
            <a:ext cx="1928826" cy="1237664"/>
          </a:xfrm>
          <a:prstGeom prst="rect">
            <a:avLst/>
          </a:prstGeom>
        </p:spPr>
      </p:pic>
      <p:pic>
        <p:nvPicPr>
          <p:cNvPr id="5" name="Grafik 4" descr="Moni-4a.jpg"/>
          <p:cNvPicPr>
            <a:picLocks noChangeAspect="1"/>
          </p:cNvPicPr>
          <p:nvPr/>
        </p:nvPicPr>
        <p:blipFill>
          <a:blip r:embed="rId3"/>
          <a:srcRect l="4843" t="7944" r="14660" b="16705"/>
          <a:stretch>
            <a:fillRect/>
          </a:stretch>
        </p:blipFill>
        <p:spPr>
          <a:xfrm>
            <a:off x="3500430" y="71420"/>
            <a:ext cx="1702042" cy="1643074"/>
          </a:xfrm>
          <a:prstGeom prst="rect">
            <a:avLst/>
          </a:prstGeom>
        </p:spPr>
      </p:pic>
      <p:pic>
        <p:nvPicPr>
          <p:cNvPr id="6" name="Grafik 5" descr="Moni-4b.jpg"/>
          <p:cNvPicPr>
            <a:picLocks noChangeAspect="1"/>
          </p:cNvPicPr>
          <p:nvPr/>
        </p:nvPicPr>
        <p:blipFill>
          <a:blip r:embed="rId4"/>
          <a:srcRect l="13803" t="9302" r="16699" b="22868"/>
          <a:stretch>
            <a:fillRect/>
          </a:stretch>
        </p:blipFill>
        <p:spPr>
          <a:xfrm>
            <a:off x="6643702" y="142858"/>
            <a:ext cx="1928826" cy="1406436"/>
          </a:xfrm>
          <a:prstGeom prst="rect">
            <a:avLst/>
          </a:prstGeom>
        </p:spPr>
      </p:pic>
      <p:pic>
        <p:nvPicPr>
          <p:cNvPr id="7" name="Grafik 6" descr="Moni-4c.jpg"/>
          <p:cNvPicPr>
            <a:picLocks noChangeAspect="1"/>
          </p:cNvPicPr>
          <p:nvPr/>
        </p:nvPicPr>
        <p:blipFill>
          <a:blip r:embed="rId5"/>
          <a:srcRect l="7353" t="18235" r="14706" b="23529"/>
          <a:stretch>
            <a:fillRect/>
          </a:stretch>
        </p:blipFill>
        <p:spPr>
          <a:xfrm>
            <a:off x="71406" y="1714494"/>
            <a:ext cx="2071702" cy="1232306"/>
          </a:xfrm>
          <a:prstGeom prst="rect">
            <a:avLst/>
          </a:prstGeom>
        </p:spPr>
      </p:pic>
      <p:pic>
        <p:nvPicPr>
          <p:cNvPr id="8" name="Grafik 7" descr="Moni-4e.jpg"/>
          <p:cNvPicPr>
            <a:picLocks noChangeAspect="1"/>
          </p:cNvPicPr>
          <p:nvPr/>
        </p:nvPicPr>
        <p:blipFill>
          <a:blip r:embed="rId6"/>
          <a:srcRect l="4878" t="8705" r="7317" b="21654"/>
          <a:stretch>
            <a:fillRect/>
          </a:stretch>
        </p:blipFill>
        <p:spPr>
          <a:xfrm>
            <a:off x="6429388" y="1714494"/>
            <a:ext cx="2384930" cy="1500198"/>
          </a:xfrm>
          <a:prstGeom prst="rect">
            <a:avLst/>
          </a:prstGeom>
        </p:spPr>
      </p:pic>
      <p:pic>
        <p:nvPicPr>
          <p:cNvPr id="9" name="Grafik 8" descr="Moni-4d.jpg"/>
          <p:cNvPicPr>
            <a:picLocks noChangeAspect="1"/>
          </p:cNvPicPr>
          <p:nvPr/>
        </p:nvPicPr>
        <p:blipFill>
          <a:blip r:embed="rId7"/>
          <a:srcRect l="11689" t="10630" r="13163" b="18504"/>
          <a:stretch>
            <a:fillRect/>
          </a:stretch>
        </p:blipFill>
        <p:spPr>
          <a:xfrm>
            <a:off x="3214678" y="1785932"/>
            <a:ext cx="2214578" cy="1437164"/>
          </a:xfrm>
          <a:prstGeom prst="rect">
            <a:avLst/>
          </a:prstGeom>
        </p:spPr>
      </p:pic>
      <p:pic>
        <p:nvPicPr>
          <p:cNvPr id="10" name="Grafik 9" descr="Moni-4f.jpg"/>
          <p:cNvPicPr>
            <a:picLocks noChangeAspect="1"/>
          </p:cNvPicPr>
          <p:nvPr/>
        </p:nvPicPr>
        <p:blipFill>
          <a:blip r:embed="rId8"/>
          <a:srcRect l="13138" t="9282" r="8884" b="11909"/>
          <a:stretch>
            <a:fillRect/>
          </a:stretch>
        </p:blipFill>
        <p:spPr>
          <a:xfrm>
            <a:off x="214282" y="3000379"/>
            <a:ext cx="2000264" cy="2035983"/>
          </a:xfrm>
          <a:prstGeom prst="rect">
            <a:avLst/>
          </a:prstGeom>
        </p:spPr>
      </p:pic>
      <p:pic>
        <p:nvPicPr>
          <p:cNvPr id="11" name="Grafik 10" descr="Moni-4g.jpg"/>
          <p:cNvPicPr>
            <a:picLocks noChangeAspect="1"/>
          </p:cNvPicPr>
          <p:nvPr/>
        </p:nvPicPr>
        <p:blipFill>
          <a:blip r:embed="rId9"/>
          <a:srcRect l="18146" t="16080" r="10907" b="25502"/>
          <a:stretch>
            <a:fillRect/>
          </a:stretch>
        </p:blipFill>
        <p:spPr>
          <a:xfrm>
            <a:off x="3357553" y="3357568"/>
            <a:ext cx="2032525" cy="1214446"/>
          </a:xfrm>
          <a:prstGeom prst="rect">
            <a:avLst/>
          </a:prstGeom>
        </p:spPr>
      </p:pic>
      <p:pic>
        <p:nvPicPr>
          <p:cNvPr id="12" name="Grafik 11" descr="Moni-4h.jpg"/>
          <p:cNvPicPr>
            <a:picLocks noChangeAspect="1"/>
          </p:cNvPicPr>
          <p:nvPr/>
        </p:nvPicPr>
        <p:blipFill>
          <a:blip r:embed="rId10"/>
          <a:srcRect l="14689" t="19731" r="14689" b="18049"/>
          <a:stretch>
            <a:fillRect/>
          </a:stretch>
        </p:blipFill>
        <p:spPr>
          <a:xfrm>
            <a:off x="6643702" y="3286130"/>
            <a:ext cx="2071702" cy="1446602"/>
          </a:xfrm>
          <a:prstGeom prst="rect">
            <a:avLst/>
          </a:prstGeom>
        </p:spPr>
      </p:pic>
      <p:sp>
        <p:nvSpPr>
          <p:cNvPr id="13" name="Textfeld 3"/>
          <p:cNvSpPr txBox="1"/>
          <p:nvPr/>
        </p:nvSpPr>
        <p:spPr>
          <a:xfrm>
            <a:off x="7851659" y="0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https://monika-karsch.de/</a:t>
            </a:r>
          </a:p>
        </p:txBody>
      </p:sp>
    </p:spTree>
  </p:cSld>
  <p:clrMapOvr>
    <a:masterClrMapping/>
  </p:clrMapOvr>
  <p:transition spd="med" advClick="0" advTm="6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Moni-4a.jpg"/>
          <p:cNvPicPr>
            <a:picLocks noChangeAspect="1"/>
          </p:cNvPicPr>
          <p:nvPr/>
        </p:nvPicPr>
        <p:blipFill>
          <a:blip r:embed="rId2"/>
          <a:srcRect l="4843" t="7944" r="14660" b="16705"/>
          <a:stretch>
            <a:fillRect/>
          </a:stretch>
        </p:blipFill>
        <p:spPr>
          <a:xfrm>
            <a:off x="3714745" y="0"/>
            <a:ext cx="1357322" cy="1264456"/>
          </a:xfrm>
          <a:prstGeom prst="rect">
            <a:avLst/>
          </a:prstGeom>
        </p:spPr>
      </p:pic>
      <p:pic>
        <p:nvPicPr>
          <p:cNvPr id="6" name="Grafik 5" descr="Moni-4b.jpg"/>
          <p:cNvPicPr>
            <a:picLocks noChangeAspect="1"/>
          </p:cNvPicPr>
          <p:nvPr/>
        </p:nvPicPr>
        <p:blipFill>
          <a:blip r:embed="rId3"/>
          <a:srcRect l="13803" t="9302" r="16699" b="22868"/>
          <a:stretch>
            <a:fillRect/>
          </a:stretch>
        </p:blipFill>
        <p:spPr>
          <a:xfrm>
            <a:off x="7572396" y="71420"/>
            <a:ext cx="1571604" cy="1075415"/>
          </a:xfrm>
          <a:prstGeom prst="rect">
            <a:avLst/>
          </a:prstGeom>
        </p:spPr>
      </p:pic>
      <p:pic>
        <p:nvPicPr>
          <p:cNvPr id="7" name="Grafik 6" descr="Moni-4c.jpg"/>
          <p:cNvPicPr>
            <a:picLocks noChangeAspect="1"/>
          </p:cNvPicPr>
          <p:nvPr/>
        </p:nvPicPr>
        <p:blipFill>
          <a:blip r:embed="rId4" cstate="print"/>
          <a:srcRect l="7353" t="18235" r="14706" b="23529"/>
          <a:stretch>
            <a:fillRect/>
          </a:stretch>
        </p:blipFill>
        <p:spPr>
          <a:xfrm>
            <a:off x="71407" y="1428742"/>
            <a:ext cx="1571636" cy="934086"/>
          </a:xfrm>
          <a:prstGeom prst="rect">
            <a:avLst/>
          </a:prstGeom>
        </p:spPr>
      </p:pic>
      <p:pic>
        <p:nvPicPr>
          <p:cNvPr id="8" name="Grafik 7" descr="Moni-4e.jpg"/>
          <p:cNvPicPr>
            <a:picLocks noChangeAspect="1"/>
          </p:cNvPicPr>
          <p:nvPr/>
        </p:nvPicPr>
        <p:blipFill>
          <a:blip r:embed="rId5"/>
          <a:srcRect l="4878" t="8705" r="7317" b="21654"/>
          <a:stretch>
            <a:fillRect/>
          </a:stretch>
        </p:blipFill>
        <p:spPr>
          <a:xfrm>
            <a:off x="0" y="2678907"/>
            <a:ext cx="1714479" cy="1107274"/>
          </a:xfrm>
          <a:prstGeom prst="rect">
            <a:avLst/>
          </a:prstGeom>
        </p:spPr>
      </p:pic>
      <p:pic>
        <p:nvPicPr>
          <p:cNvPr id="9" name="Grafik 8" descr="Moni-4d.jpg"/>
          <p:cNvPicPr>
            <a:picLocks noChangeAspect="1"/>
          </p:cNvPicPr>
          <p:nvPr/>
        </p:nvPicPr>
        <p:blipFill>
          <a:blip r:embed="rId6" cstate="print"/>
          <a:srcRect l="11689" t="10630" r="13163" b="18504"/>
          <a:stretch>
            <a:fillRect/>
          </a:stretch>
        </p:blipFill>
        <p:spPr>
          <a:xfrm>
            <a:off x="7572396" y="1214428"/>
            <a:ext cx="1500198" cy="964413"/>
          </a:xfrm>
          <a:prstGeom prst="rect">
            <a:avLst/>
          </a:prstGeom>
        </p:spPr>
      </p:pic>
      <p:pic>
        <p:nvPicPr>
          <p:cNvPr id="10" name="Grafik 9" descr="Moni-4f.jpg"/>
          <p:cNvPicPr>
            <a:picLocks noChangeAspect="1"/>
          </p:cNvPicPr>
          <p:nvPr/>
        </p:nvPicPr>
        <p:blipFill>
          <a:blip r:embed="rId7"/>
          <a:srcRect l="13138" t="9282" r="8884" b="11909"/>
          <a:stretch>
            <a:fillRect/>
          </a:stretch>
        </p:blipFill>
        <p:spPr>
          <a:xfrm>
            <a:off x="7643834" y="2428874"/>
            <a:ext cx="1500166" cy="1461232"/>
          </a:xfrm>
          <a:prstGeom prst="rect">
            <a:avLst/>
          </a:prstGeom>
        </p:spPr>
      </p:pic>
      <p:pic>
        <p:nvPicPr>
          <p:cNvPr id="11" name="Grafik 10" descr="Moni-4g.jpg"/>
          <p:cNvPicPr>
            <a:picLocks noChangeAspect="1"/>
          </p:cNvPicPr>
          <p:nvPr/>
        </p:nvPicPr>
        <p:blipFill>
          <a:blip r:embed="rId8" cstate="print"/>
          <a:srcRect l="18146" t="16080" r="10907" b="25502"/>
          <a:stretch>
            <a:fillRect/>
          </a:stretch>
        </p:blipFill>
        <p:spPr>
          <a:xfrm>
            <a:off x="214282" y="4143386"/>
            <a:ext cx="1428760" cy="857256"/>
          </a:xfrm>
          <a:prstGeom prst="rect">
            <a:avLst/>
          </a:prstGeom>
        </p:spPr>
      </p:pic>
      <p:pic>
        <p:nvPicPr>
          <p:cNvPr id="12" name="Grafik 11" descr="Moni-4h.jpg"/>
          <p:cNvPicPr>
            <a:picLocks noChangeAspect="1"/>
          </p:cNvPicPr>
          <p:nvPr/>
        </p:nvPicPr>
        <p:blipFill>
          <a:blip r:embed="rId9"/>
          <a:srcRect l="14689" t="19731" r="14689" b="18049"/>
          <a:stretch>
            <a:fillRect/>
          </a:stretch>
        </p:blipFill>
        <p:spPr>
          <a:xfrm>
            <a:off x="7643834" y="3929072"/>
            <a:ext cx="1500166" cy="1017992"/>
          </a:xfrm>
          <a:prstGeom prst="rect">
            <a:avLst/>
          </a:prstGeom>
        </p:spPr>
      </p:pic>
      <p:pic>
        <p:nvPicPr>
          <p:cNvPr id="13" name="Grafik 12" descr="Moni-4.jpg"/>
          <p:cNvPicPr>
            <a:picLocks noChangeAspect="1"/>
          </p:cNvPicPr>
          <p:nvPr/>
        </p:nvPicPr>
        <p:blipFill>
          <a:blip r:embed="rId10"/>
          <a:srcRect l="11078" t="18750" r="14072" b="12500"/>
          <a:stretch>
            <a:fillRect/>
          </a:stretch>
        </p:blipFill>
        <p:spPr>
          <a:xfrm>
            <a:off x="1" y="142858"/>
            <a:ext cx="1643042" cy="102549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8929718" y="5089921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Moni-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1434" y="1232270"/>
            <a:ext cx="5408086" cy="3696934"/>
          </a:xfrm>
          <a:prstGeom prst="rect">
            <a:avLst/>
          </a:prstGeom>
        </p:spPr>
      </p:pic>
      <p:sp>
        <p:nvSpPr>
          <p:cNvPr id="16" name="Textfeld 3"/>
          <p:cNvSpPr txBox="1"/>
          <p:nvPr/>
        </p:nvSpPr>
        <p:spPr>
          <a:xfrm>
            <a:off x="6143636" y="1214428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https://monika-karsch.de/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au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1928825" cy="21431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Generalversammlung</a:t>
            </a:r>
          </a:p>
        </p:txBody>
      </p:sp>
      <p:sp>
        <p:nvSpPr>
          <p:cNvPr id="6" name="Ellipse 5"/>
          <p:cNvSpPr/>
          <p:nvPr/>
        </p:nvSpPr>
        <p:spPr>
          <a:xfrm>
            <a:off x="8929718" y="498278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071538" y="2464594"/>
            <a:ext cx="6400800" cy="251819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e-DE" sz="3400" dirty="0">
                <a:solidFill>
                  <a:schemeClr val="bg1">
                    <a:lumMod val="50000"/>
                  </a:schemeClr>
                </a:solidFill>
              </a:rPr>
              <a:t>1. Verlesen der Tagesordnung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Totengedenken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3. Grußworte</a:t>
            </a:r>
          </a:p>
          <a:p>
            <a:pPr algn="l"/>
            <a:r>
              <a:rPr lang="de-DE" dirty="0"/>
              <a:t>4. Rückblick der Gauschützenmeisterin</a:t>
            </a:r>
          </a:p>
          <a:p>
            <a:pPr algn="l"/>
            <a:r>
              <a:rPr lang="de-DE" dirty="0"/>
              <a:t>5. Rückblick des Gausportleiters</a:t>
            </a:r>
          </a:p>
          <a:p>
            <a:pPr algn="l"/>
            <a:r>
              <a:rPr lang="de-DE" dirty="0"/>
              <a:t>6. Rückblick des Gaujugendleiters</a:t>
            </a:r>
          </a:p>
          <a:p>
            <a:pPr algn="l"/>
            <a:r>
              <a:rPr lang="de-DE" dirty="0"/>
              <a:t>7. Bericht der Gauschatzmeister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8. Bericht der Kassenprüfer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9. Entlastung der Gauvorstandschaft für 2019 und 2020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10. Ehrungen</a:t>
            </a:r>
          </a:p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11. Erfahrungsbericht der Olympiateilnehmerin Monika Karsch</a:t>
            </a:r>
          </a:p>
          <a:p>
            <a:r>
              <a:rPr lang="de-DE" b="1" dirty="0">
                <a:solidFill>
                  <a:schemeClr val="tx1"/>
                </a:solidFill>
              </a:rPr>
              <a:t>12. Wünsche, Anträge und Anregungen </a:t>
            </a:r>
          </a:p>
          <a:p>
            <a:pPr algn="l"/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Gau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68" y="0"/>
            <a:ext cx="1000132" cy="11406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Wahlen der Gauvorstandschaft</a:t>
            </a:r>
            <a:br>
              <a:rPr lang="de-DE" b="1" dirty="0"/>
            </a:br>
            <a:r>
              <a:rPr lang="de-DE" b="1" dirty="0"/>
              <a:t>in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749028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Folgende Positionen sind in 2022 NEU</a:t>
            </a:r>
          </a:p>
          <a:p>
            <a:pPr>
              <a:buNone/>
            </a:pPr>
            <a:r>
              <a:rPr lang="de-DE" b="1" dirty="0"/>
              <a:t>zu besetzen (Stand heute) :</a:t>
            </a:r>
          </a:p>
          <a:p>
            <a:pPr>
              <a:buNone/>
            </a:pPr>
            <a:endParaRPr lang="de-DE" sz="1200" dirty="0"/>
          </a:p>
          <a:p>
            <a:r>
              <a:rPr lang="de-DE" b="1" dirty="0"/>
              <a:t>Erste(r) Gauschützenmeister(in)</a:t>
            </a:r>
          </a:p>
          <a:p>
            <a:r>
              <a:rPr lang="de-DE" b="1" dirty="0"/>
              <a:t>Zweite(r) Gauschützenmeister(in)</a:t>
            </a:r>
          </a:p>
          <a:p>
            <a:r>
              <a:rPr lang="de-DE" b="1" dirty="0"/>
              <a:t>Gauschatzmeister(in) </a:t>
            </a:r>
            <a:r>
              <a:rPr lang="de-DE" sz="2400" dirty="0"/>
              <a:t>(mindestens 1x)</a:t>
            </a:r>
          </a:p>
        </p:txBody>
      </p:sp>
      <p:sp>
        <p:nvSpPr>
          <p:cNvPr id="11" name="Ellipse 10"/>
          <p:cNvSpPr/>
          <p:nvPr/>
        </p:nvSpPr>
        <p:spPr>
          <a:xfrm>
            <a:off x="9001156" y="2571750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9001156" y="3500444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9001156" y="4000510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9001156" y="5000642"/>
            <a:ext cx="71438" cy="53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8" cy="48577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42844" y="3000360"/>
            <a:ext cx="5400700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 sprechen von Ihnen,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weil wir sie so sehr vermissen 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und nichts</a:t>
            </a:r>
          </a:p>
          <a:p>
            <a:pPr algn="ctr">
              <a:buNone/>
            </a:pP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wird das jemals ändern.</a:t>
            </a:r>
          </a:p>
        </p:txBody>
      </p:sp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642910" y="357172"/>
            <a:ext cx="2357454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Renate Böse</a:t>
            </a:r>
          </a:p>
          <a:p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Franz Rother</a:t>
            </a:r>
          </a:p>
          <a:p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Herbert </a:t>
            </a:r>
            <a:r>
              <a:rPr lang="de-DE" b="1" dirty="0" err="1">
                <a:solidFill>
                  <a:srgbClr val="005426"/>
                </a:solidFill>
              </a:rPr>
              <a:t>Wasl</a:t>
            </a:r>
            <a:endParaRPr lang="de-DE" b="1" dirty="0">
              <a:solidFill>
                <a:srgbClr val="005426"/>
              </a:solidFill>
            </a:endParaRPr>
          </a:p>
          <a:p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Roland </a:t>
            </a:r>
            <a:r>
              <a:rPr lang="de-DE" b="1" dirty="0" err="1">
                <a:solidFill>
                  <a:srgbClr val="005426"/>
                </a:solidFill>
              </a:rPr>
              <a:t>Kraupner</a:t>
            </a:r>
            <a:endParaRPr lang="de-DE" b="1" dirty="0">
              <a:solidFill>
                <a:srgbClr val="005426"/>
              </a:solidFill>
            </a:endParaRPr>
          </a:p>
          <a:p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Georg Berchtold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10" grpId="0" uiExpand="1" build="p"/>
      <p:bldP spid="10" grpId="1" uiExpan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719"/>
            <a:ext cx="8543956" cy="44339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/>
              <a:t>Vielen Dank für Eure Aufmerksamkeit.</a:t>
            </a:r>
          </a:p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b="1" dirty="0"/>
              <a:t>Wir wünschen Euch noch einen schönen Abend,</a:t>
            </a:r>
          </a:p>
          <a:p>
            <a:pPr>
              <a:buNone/>
            </a:pPr>
            <a:r>
              <a:rPr lang="de-DE" b="1" dirty="0" err="1"/>
              <a:t>bleibt´s</a:t>
            </a:r>
            <a:r>
              <a:rPr lang="de-DE" b="1" dirty="0"/>
              <a:t> bitte alle </a:t>
            </a:r>
            <a:r>
              <a:rPr lang="de-DE" b="1" dirty="0" err="1"/>
              <a:t>g´sund</a:t>
            </a:r>
            <a:r>
              <a:rPr lang="de-DE" b="1" dirty="0"/>
              <a:t> und auf ein hoffentlich</a:t>
            </a:r>
          </a:p>
          <a:p>
            <a:pPr>
              <a:buNone/>
            </a:pPr>
            <a:r>
              <a:rPr lang="de-DE" b="1" dirty="0"/>
              <a:t>baldiges Wiedersehen.</a:t>
            </a:r>
          </a:p>
          <a:p>
            <a:pPr>
              <a:buNone/>
            </a:pPr>
            <a:endParaRPr lang="de-DE" b="1" dirty="0"/>
          </a:p>
          <a:p>
            <a:pPr algn="ctr">
              <a:buNone/>
            </a:pPr>
            <a:r>
              <a:rPr lang="de-DE" b="1" dirty="0"/>
              <a:t>Mit freundlichen Schützengrüßen</a:t>
            </a:r>
          </a:p>
          <a:p>
            <a:pPr algn="ctr">
              <a:buNone/>
            </a:pPr>
            <a:r>
              <a:rPr lang="de-DE" b="1" dirty="0"/>
              <a:t>Eure Gauvorstandschaft</a:t>
            </a:r>
          </a:p>
        </p:txBody>
      </p:sp>
      <p:pic>
        <p:nvPicPr>
          <p:cNvPr id="5" name="Grafik 4" descr="Gauemb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1"/>
            <a:ext cx="1000132" cy="114064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Regine Beck</a:t>
            </a:r>
          </a:p>
          <a:p>
            <a:r>
              <a:rPr lang="de-DE" b="1" dirty="0">
                <a:solidFill>
                  <a:srgbClr val="005426"/>
                </a:solidFill>
              </a:rPr>
              <a:t>Rita </a:t>
            </a:r>
            <a:r>
              <a:rPr lang="de-DE" b="1" dirty="0" err="1">
                <a:solidFill>
                  <a:srgbClr val="005426"/>
                </a:solidFill>
              </a:rPr>
              <a:t>Guggenmoos</a:t>
            </a:r>
            <a:endParaRPr lang="de-DE" b="1" dirty="0">
              <a:solidFill>
                <a:srgbClr val="00542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43900" y="1071553"/>
            <a:ext cx="10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SV    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Schwoag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000" b="1" dirty="0">
                <a:solidFill>
                  <a:schemeClr val="bg1">
                    <a:lumMod val="65000"/>
                  </a:schemeClr>
                </a:solidFill>
              </a:rPr>
              <a:t>Achselschwang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0" y="3500426"/>
            <a:ext cx="4857816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sie es verdienen,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dass wir an sie erinnern.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9" grpId="0" uiExpand="1" build="p"/>
      <p:bldP spid="9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Hans-Dieter Hanke</a:t>
            </a:r>
          </a:p>
          <a:p>
            <a:r>
              <a:rPr lang="de-DE" b="1" dirty="0">
                <a:solidFill>
                  <a:srgbClr val="005426"/>
                </a:solidFill>
              </a:rPr>
              <a:t>Maria Bader</a:t>
            </a:r>
          </a:p>
          <a:p>
            <a:r>
              <a:rPr lang="de-DE" b="1" dirty="0">
                <a:solidFill>
                  <a:srgbClr val="005426"/>
                </a:solidFill>
              </a:rPr>
              <a:t>Rudolf Gruber</a:t>
            </a:r>
          </a:p>
          <a:p>
            <a:r>
              <a:rPr lang="de-DE" b="1" dirty="0">
                <a:solidFill>
                  <a:srgbClr val="005426"/>
                </a:solidFill>
              </a:rPr>
              <a:t>Elli Metz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072430" y="1071552"/>
            <a:ext cx="107157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bg1">
                    <a:lumMod val="65000"/>
                  </a:schemeClr>
                </a:solidFill>
              </a:rPr>
              <a:t>SG </a:t>
            </a:r>
            <a:r>
              <a:rPr lang="de-DE" sz="1000" b="1" dirty="0">
                <a:solidFill>
                  <a:schemeClr val="bg1">
                    <a:lumMod val="65000"/>
                  </a:schemeClr>
                </a:solidFill>
              </a:rPr>
              <a:t>Martinsschützen </a:t>
            </a:r>
            <a:r>
              <a:rPr lang="de-DE" sz="1050" b="1" dirty="0" err="1">
                <a:solidFill>
                  <a:schemeClr val="bg1">
                    <a:lumMod val="65000"/>
                  </a:schemeClr>
                </a:solidFill>
              </a:rPr>
              <a:t>Dettenhofen</a:t>
            </a:r>
            <a:endParaRPr lang="de-DE" sz="9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85720" y="3857616"/>
            <a:ext cx="485781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sie ein Teil von uns sind.</a:t>
            </a:r>
          </a:p>
        </p:txBody>
      </p:sp>
      <p:pic>
        <p:nvPicPr>
          <p:cNvPr id="10" name="Grafik 9" descr="Wappen_Dettenhofen-2.jpg"/>
          <p:cNvPicPr>
            <a:picLocks noChangeAspect="1"/>
          </p:cNvPicPr>
          <p:nvPr/>
        </p:nvPicPr>
        <p:blipFill>
          <a:blip r:embed="rId4">
            <a:lum bright="-2000"/>
          </a:blip>
          <a:srcRect l="22727" t="9581" r="18182" b="14072"/>
          <a:stretch>
            <a:fillRect/>
          </a:stretch>
        </p:blipFill>
        <p:spPr>
          <a:xfrm>
            <a:off x="8286776" y="1714494"/>
            <a:ext cx="600920" cy="78581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uiExpand="1" build="allAtOnce"/>
      <p:bldP spid="9" grpId="0" build="allAtOnce"/>
      <p:bldP spid="11" grpId="0" uiExpand="1" build="p"/>
      <p:bldP spid="1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Josef Heiß</a:t>
            </a:r>
          </a:p>
          <a:p>
            <a:r>
              <a:rPr lang="de-DE" b="1" dirty="0">
                <a:solidFill>
                  <a:srgbClr val="005426"/>
                </a:solidFill>
              </a:rPr>
              <a:t>Johann Keller</a:t>
            </a:r>
          </a:p>
          <a:p>
            <a:r>
              <a:rPr lang="de-DE" b="1" dirty="0">
                <a:solidFill>
                  <a:srgbClr val="005426"/>
                </a:solidFill>
              </a:rPr>
              <a:t>Josef </a:t>
            </a:r>
            <a:r>
              <a:rPr lang="de-DE" b="1" dirty="0" err="1">
                <a:solidFill>
                  <a:srgbClr val="005426"/>
                </a:solidFill>
              </a:rPr>
              <a:t>Leirer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Georg Rössner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15338" y="1071553"/>
            <a:ext cx="92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SG </a:t>
            </a:r>
            <a:r>
              <a:rPr lang="de-DE" sz="1000" b="1" dirty="0" err="1">
                <a:solidFill>
                  <a:schemeClr val="bg1">
                    <a:lumMod val="65000"/>
                  </a:schemeClr>
                </a:solidFill>
              </a:rPr>
              <a:t>Windachquell</a:t>
            </a:r>
            <a:r>
              <a:rPr lang="de-DE" sz="1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900" b="1" dirty="0" err="1">
                <a:solidFill>
                  <a:schemeClr val="bg1">
                    <a:lumMod val="65000"/>
                  </a:schemeClr>
                </a:solidFill>
              </a:rPr>
              <a:t>Dettenschwang</a:t>
            </a:r>
            <a:endParaRPr lang="de-DE" sz="9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28596" y="3929072"/>
            <a:ext cx="414337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wir stolz auf sie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10" grpId="0" build="allAtOnce"/>
      <p:bldP spid="11" grpId="0" uiExpand="1" build="p"/>
      <p:bldP spid="11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einkreu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8"/>
            <a:ext cx="7592229" cy="4857784"/>
          </a:xfrm>
          <a:prstGeom prst="rect">
            <a:avLst/>
          </a:prstGeom>
        </p:spPr>
      </p:pic>
      <p:pic>
        <p:nvPicPr>
          <p:cNvPr id="6" name="Grafik 5" descr="image004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8286744" y="0"/>
            <a:ext cx="857256" cy="978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71472" y="2143122"/>
            <a:ext cx="485775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b="1" dirty="0">
                <a:solidFill>
                  <a:srgbClr val="005426"/>
                </a:solidFill>
              </a:rPr>
              <a:t>Ehrenmitglied Gustav </a:t>
            </a:r>
            <a:r>
              <a:rPr lang="de-DE" b="1" dirty="0" err="1">
                <a:solidFill>
                  <a:srgbClr val="005426"/>
                </a:solidFill>
              </a:rPr>
              <a:t>Pauser</a:t>
            </a:r>
            <a:endParaRPr lang="de-DE" b="1" dirty="0">
              <a:solidFill>
                <a:srgbClr val="005426"/>
              </a:solidFill>
            </a:endParaRPr>
          </a:p>
          <a:p>
            <a:r>
              <a:rPr lang="de-DE" b="1" dirty="0">
                <a:solidFill>
                  <a:srgbClr val="005426"/>
                </a:solidFill>
              </a:rPr>
              <a:t>Thomas Lecker</a:t>
            </a:r>
          </a:p>
          <a:p>
            <a:r>
              <a:rPr lang="de-DE" b="1" dirty="0">
                <a:solidFill>
                  <a:srgbClr val="005426"/>
                </a:solidFill>
              </a:rPr>
              <a:t>Ehrenmitglied Hans Trieb</a:t>
            </a:r>
          </a:p>
        </p:txBody>
      </p:sp>
      <p:pic>
        <p:nvPicPr>
          <p:cNvPr id="8" name="Grafik 7" descr="Wappen_FSG-1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8215338" y="1785932"/>
            <a:ext cx="785818" cy="10836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143900" y="1071553"/>
            <a:ext cx="10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>
                <a:solidFill>
                  <a:schemeClr val="bg1">
                    <a:lumMod val="65000"/>
                  </a:schemeClr>
                </a:solidFill>
              </a:rPr>
              <a:t>Kgl</a:t>
            </a:r>
            <a:r>
              <a:rPr lang="de-DE" sz="1050" b="1" dirty="0">
                <a:solidFill>
                  <a:schemeClr val="bg1">
                    <a:lumMod val="65000"/>
                  </a:schemeClr>
                </a:solidFill>
              </a:rPr>
              <a:t>. Priv. Feuerschützen Gesellschaft </a:t>
            </a:r>
            <a:r>
              <a:rPr lang="de-DE" sz="1100" b="1" dirty="0" err="1">
                <a:solidFill>
                  <a:schemeClr val="bg1">
                    <a:lumMod val="65000"/>
                  </a:schemeClr>
                </a:solidFill>
              </a:rPr>
              <a:t>Diessen</a:t>
            </a:r>
            <a:r>
              <a:rPr lang="de-DE" sz="1100" b="1" dirty="0">
                <a:solidFill>
                  <a:schemeClr val="bg1">
                    <a:lumMod val="65000"/>
                  </a:schemeClr>
                </a:solidFill>
              </a:rPr>
              <a:t> a. A.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85720" y="3857616"/>
            <a:ext cx="485781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 sprechen von Ihnen,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weil sie ein Teil von uns sind.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9" grpId="0" build="allAtOnce"/>
      <p:bldP spid="11" grpId="0" uiExpand="1" build="p"/>
      <p:bldP spid="11" grpId="1" uiExpand="1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Microsoft Office PowerPoint</Application>
  <PresentationFormat>Bildschirmpräsentation (16:9)</PresentationFormat>
  <Paragraphs>489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Arial</vt:lpstr>
      <vt:lpstr>Calibri</vt:lpstr>
      <vt:lpstr>Larissa-Design</vt:lpstr>
      <vt:lpstr>96. Gau-Generalversammlung</vt:lpstr>
      <vt:lpstr>Tagesordnung</vt:lpstr>
      <vt:lpstr>96. Gau-Generalversammlung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96. Gau-Generalversammlung</vt:lpstr>
      <vt:lpstr>96. Gau-Generalversammlung</vt:lpstr>
      <vt:lpstr>96. Gau-Generalversammlung</vt:lpstr>
      <vt:lpstr>Meisterschaftskonzept des BSSB für 2022</vt:lpstr>
      <vt:lpstr>Meldeschluß des Gaues</vt:lpstr>
      <vt:lpstr>96. Gau-Generalversammlung</vt:lpstr>
      <vt:lpstr>96. Gau-Generalversammlung</vt:lpstr>
      <vt:lpstr>Gaukasse Kassenbericht 2019 und 2020</vt:lpstr>
      <vt:lpstr>Steuerlicher Abschluss</vt:lpstr>
      <vt:lpstr>96. Gau-Generalversammlung</vt:lpstr>
      <vt:lpstr>96. Gau-Generalversammlung</vt:lpstr>
      <vt:lpstr>96. Gau-Generalversammlung</vt:lpstr>
      <vt:lpstr>Wir gratulieren zum Jubiläum</vt:lpstr>
      <vt:lpstr>Unsere Vereine steigen auf</vt:lpstr>
      <vt:lpstr>Unsere Vereine steigen auf</vt:lpstr>
      <vt:lpstr>Goldene Gams</vt:lpstr>
      <vt:lpstr>Verdienstnadel des Bezirkes OBB</vt:lpstr>
      <vt:lpstr>Ehrennadel des BSSB in rot</vt:lpstr>
      <vt:lpstr>Große Ehrennadel des DSB</vt:lpstr>
      <vt:lpstr>Gaufisch des Schützengau Ammersee</vt:lpstr>
      <vt:lpstr>96. Gau-Generalversammlung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Generalversammlung</vt:lpstr>
      <vt:lpstr>Wahlen der Gauvorstandschaft in 2022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Generalversammlung</dc:title>
  <dc:creator>XMG</dc:creator>
  <cp:lastModifiedBy>Schmelzer, Andrea</cp:lastModifiedBy>
  <cp:revision>492</cp:revision>
  <dcterms:created xsi:type="dcterms:W3CDTF">2021-10-07T10:00:50Z</dcterms:created>
  <dcterms:modified xsi:type="dcterms:W3CDTF">2021-11-24T05:53:13Z</dcterms:modified>
</cp:coreProperties>
</file>